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370" r:id="rId2"/>
    <p:sldId id="305" r:id="rId3"/>
    <p:sldId id="257" r:id="rId4"/>
    <p:sldId id="321" r:id="rId5"/>
    <p:sldId id="306" r:id="rId6"/>
    <p:sldId id="348" r:id="rId7"/>
    <p:sldId id="258" r:id="rId8"/>
    <p:sldId id="291" r:id="rId9"/>
    <p:sldId id="324" r:id="rId10"/>
    <p:sldId id="349" r:id="rId11"/>
    <p:sldId id="350" r:id="rId12"/>
    <p:sldId id="355" r:id="rId13"/>
    <p:sldId id="345" r:id="rId14"/>
    <p:sldId id="351" r:id="rId15"/>
    <p:sldId id="352" r:id="rId16"/>
    <p:sldId id="353" r:id="rId17"/>
    <p:sldId id="354" r:id="rId18"/>
    <p:sldId id="346" r:id="rId19"/>
    <p:sldId id="347" r:id="rId20"/>
    <p:sldId id="356" r:id="rId21"/>
    <p:sldId id="357" r:id="rId22"/>
    <p:sldId id="358" r:id="rId23"/>
    <p:sldId id="343" r:id="rId24"/>
    <p:sldId id="260" r:id="rId25"/>
    <p:sldId id="361" r:id="rId26"/>
    <p:sldId id="362" r:id="rId27"/>
    <p:sldId id="359" r:id="rId28"/>
    <p:sldId id="360" r:id="rId29"/>
    <p:sldId id="363" r:id="rId30"/>
    <p:sldId id="364" r:id="rId31"/>
    <p:sldId id="366" r:id="rId32"/>
    <p:sldId id="367" r:id="rId33"/>
    <p:sldId id="368" r:id="rId34"/>
    <p:sldId id="369" r:id="rId35"/>
    <p:sldId id="36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123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AABA4F-7628-4FF0-836F-7DDD2553E9D5}" type="datetimeFigureOut">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F9292-F216-49A5-A806-06EA0C55D27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8989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ABA4F-7628-4FF0-836F-7DDD2553E9D5}" type="datetimeFigureOut">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416948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ABA4F-7628-4FF0-836F-7DDD2553E9D5}" type="datetimeFigureOut">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2220078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AABA4F-7628-4FF0-836F-7DDD2553E9D5}" type="datetimeFigureOut">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2455631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AABA4F-7628-4FF0-836F-7DDD2553E9D5}" type="datetimeFigureOut">
              <a:rPr lang="en-US" smtClean="0"/>
              <a:t>6/6/2023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F9292-F216-49A5-A806-06EA0C55D27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78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AABA4F-7628-4FF0-836F-7DDD2553E9D5}" type="datetimeFigureOut">
              <a:rPr lang="en-US" smtClean="0"/>
              <a:t>6/6/2023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82631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AABA4F-7628-4FF0-836F-7DDD2553E9D5}" type="datetimeFigureOut">
              <a:rPr lang="en-US" smtClean="0"/>
              <a:t>6/6/2023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205532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AABA4F-7628-4FF0-836F-7DDD2553E9D5}" type="datetimeFigureOut">
              <a:rPr lang="en-US" smtClean="0"/>
              <a:t>6/6/2023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3006979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EAABA4F-7628-4FF0-836F-7DDD2553E9D5}" type="datetimeFigureOut">
              <a:rPr lang="en-US" smtClean="0"/>
              <a:t>6/6/2023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67514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EAABA4F-7628-4FF0-836F-7DDD2553E9D5}" type="datetimeFigureOut">
              <a:rPr lang="en-US" smtClean="0"/>
              <a:t>6/6/2023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9DF9292-F216-49A5-A806-06EA0C55D27B}" type="slidenum">
              <a:rPr lang="en-US" smtClean="0"/>
              <a:t>‹#›</a:t>
            </a:fld>
            <a:endParaRPr lang="en-US"/>
          </a:p>
        </p:txBody>
      </p:sp>
    </p:spTree>
    <p:extLst>
      <p:ext uri="{BB962C8B-B14F-4D97-AF65-F5344CB8AC3E}">
        <p14:creationId xmlns:p14="http://schemas.microsoft.com/office/powerpoint/2010/main" val="2466269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AABA4F-7628-4FF0-836F-7DDD2553E9D5}" type="datetimeFigureOut">
              <a:rPr lang="en-US" smtClean="0"/>
              <a:t>6/6/2023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F9292-F216-49A5-A806-06EA0C55D27B}" type="slidenum">
              <a:rPr lang="en-US" smtClean="0"/>
              <a:t>‹#›</a:t>
            </a:fld>
            <a:endParaRPr lang="en-US"/>
          </a:p>
        </p:txBody>
      </p:sp>
    </p:spTree>
    <p:extLst>
      <p:ext uri="{BB962C8B-B14F-4D97-AF65-F5344CB8AC3E}">
        <p14:creationId xmlns:p14="http://schemas.microsoft.com/office/powerpoint/2010/main" val="149728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EAABA4F-7628-4FF0-836F-7DDD2553E9D5}" type="datetimeFigureOut">
              <a:rPr lang="en-US" smtClean="0"/>
              <a:t>6/6/2023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9DF9292-F216-49A5-A806-06EA0C55D27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610112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99EF2-D6DD-6557-F28F-87DF156AECC4}"/>
              </a:ext>
            </a:extLst>
          </p:cNvPr>
          <p:cNvSpPr>
            <a:spLocks noGrp="1"/>
          </p:cNvSpPr>
          <p:nvPr>
            <p:ph type="ctrTitle"/>
          </p:nvPr>
        </p:nvSpPr>
        <p:spPr/>
        <p:txBody>
          <a:bodyPr/>
          <a:lstStyle/>
          <a:p>
            <a:r>
              <a:rPr lang="en-US" dirty="0"/>
              <a:t>ALGORITHMS</a:t>
            </a:r>
            <a:endParaRPr lang="en-GH" dirty="0"/>
          </a:p>
        </p:txBody>
      </p:sp>
      <p:sp>
        <p:nvSpPr>
          <p:cNvPr id="3" name="Subtitle 2">
            <a:extLst>
              <a:ext uri="{FF2B5EF4-FFF2-40B4-BE49-F238E27FC236}">
                <a16:creationId xmlns:a16="http://schemas.microsoft.com/office/drawing/2014/main" id="{EED3FC95-A033-F832-EE98-DDA9A71D4F72}"/>
              </a:ext>
            </a:extLst>
          </p:cNvPr>
          <p:cNvSpPr>
            <a:spLocks noGrp="1"/>
          </p:cNvSpPr>
          <p:nvPr>
            <p:ph type="subTitle" idx="1"/>
          </p:nvPr>
        </p:nvSpPr>
        <p:spPr/>
        <p:txBody>
          <a:bodyPr/>
          <a:lstStyle/>
          <a:p>
            <a:r>
              <a:rPr lang="en-US"/>
              <a:t>CSM 184</a:t>
            </a:r>
            <a:endParaRPr lang="en-GH"/>
          </a:p>
        </p:txBody>
      </p:sp>
    </p:spTree>
    <p:extLst>
      <p:ext uri="{BB962C8B-B14F-4D97-AF65-F5344CB8AC3E}">
        <p14:creationId xmlns:p14="http://schemas.microsoft.com/office/powerpoint/2010/main" val="2744016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3036D-1D7F-4CC4-B67A-4A440FB8D758}"/>
              </a:ext>
            </a:extLst>
          </p:cNvPr>
          <p:cNvSpPr>
            <a:spLocks noGrp="1"/>
          </p:cNvSpPr>
          <p:nvPr>
            <p:ph type="title"/>
          </p:nvPr>
        </p:nvSpPr>
        <p:spPr/>
        <p:txBody>
          <a:bodyPr/>
          <a:lstStyle/>
          <a:p>
            <a:r>
              <a:rPr lang="en-US" dirty="0"/>
              <a:t>Structure of a computer solution</a:t>
            </a:r>
          </a:p>
        </p:txBody>
      </p:sp>
      <p:sp>
        <p:nvSpPr>
          <p:cNvPr id="3" name="Content Placeholder 2">
            <a:extLst>
              <a:ext uri="{FF2B5EF4-FFF2-40B4-BE49-F238E27FC236}">
                <a16:creationId xmlns:a16="http://schemas.microsoft.com/office/drawing/2014/main" id="{9C37E30C-3023-42D0-BB9E-B5914A1BEAB1}"/>
              </a:ext>
            </a:extLst>
          </p:cNvPr>
          <p:cNvSpPr>
            <a:spLocks noGrp="1"/>
          </p:cNvSpPr>
          <p:nvPr>
            <p:ph idx="1"/>
          </p:nvPr>
        </p:nvSpPr>
        <p:spPr>
          <a:xfrm>
            <a:off x="344557" y="1845733"/>
            <a:ext cx="11847443" cy="4475553"/>
          </a:xfrm>
        </p:spPr>
        <p:txBody>
          <a:bodyPr>
            <a:no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Every computer solution should have the following structure but not necessarily in the order presented below. This is because, computer solutions solve different problems</a:t>
            </a: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Some computer solutions may or may not require all the steps listed below:</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1. The </a:t>
            </a:r>
            <a:r>
              <a:rPr lang="en-US" sz="2400" b="1" dirty="0">
                <a:latin typeface="Times New Roman" panose="02020603050405020304" pitchFamily="18" charset="0"/>
                <a:cs typeface="Times New Roman" panose="02020603050405020304" pitchFamily="18" charset="0"/>
              </a:rPr>
              <a:t>input step</a:t>
            </a:r>
            <a:r>
              <a:rPr lang="en-US" sz="2400" dirty="0">
                <a:latin typeface="Times New Roman" panose="02020603050405020304" pitchFamily="18" charset="0"/>
                <a:cs typeface="Times New Roman" panose="02020603050405020304" pitchFamily="18" charset="0"/>
              </a:rPr>
              <a:t>: This is used to define various </a:t>
            </a:r>
            <a:r>
              <a:rPr lang="en-US" sz="2400" dirty="0" err="1">
                <a:latin typeface="Times New Roman" panose="02020603050405020304" pitchFamily="18" charset="0"/>
                <a:cs typeface="Times New Roman" panose="02020603050405020304" pitchFamily="18" charset="0"/>
              </a:rPr>
              <a:t>inouts</a:t>
            </a:r>
            <a:r>
              <a:rPr lang="en-US" sz="2400" dirty="0">
                <a:latin typeface="Times New Roman" panose="02020603050405020304" pitchFamily="18" charset="0"/>
                <a:cs typeface="Times New Roman" panose="02020603050405020304" pitchFamily="18" charset="0"/>
              </a:rPr>
              <a:t> that are required by the computer solution. The input data can be read from a file, entered from a keyboard or generated through an assignment statement.</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2. The </a:t>
            </a:r>
            <a:r>
              <a:rPr lang="en-US" sz="2400" b="1" dirty="0">
                <a:latin typeface="Times New Roman" panose="02020603050405020304" pitchFamily="18" charset="0"/>
                <a:cs typeface="Times New Roman" panose="02020603050405020304" pitchFamily="18" charset="0"/>
              </a:rPr>
              <a:t>assignment step</a:t>
            </a:r>
            <a:r>
              <a:rPr lang="en-US" sz="2400" dirty="0">
                <a:latin typeface="Times New Roman" panose="02020603050405020304" pitchFamily="18" charset="0"/>
                <a:cs typeface="Times New Roman" panose="02020603050405020304" pitchFamily="18" charset="0"/>
              </a:rPr>
              <a:t>: This step is used to define the various mathematical expressions that are required to solve a problem at stake</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778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3036D-1D7F-4CC4-B67A-4A440FB8D758}"/>
              </a:ext>
            </a:extLst>
          </p:cNvPr>
          <p:cNvSpPr>
            <a:spLocks noGrp="1"/>
          </p:cNvSpPr>
          <p:nvPr>
            <p:ph type="title"/>
          </p:nvPr>
        </p:nvSpPr>
        <p:spPr/>
        <p:txBody>
          <a:bodyPr/>
          <a:lstStyle/>
          <a:p>
            <a:r>
              <a:rPr lang="en-US" dirty="0"/>
              <a:t>Structure of a computer solution</a:t>
            </a:r>
          </a:p>
        </p:txBody>
      </p:sp>
      <p:sp>
        <p:nvSpPr>
          <p:cNvPr id="3" name="Content Placeholder 2">
            <a:extLst>
              <a:ext uri="{FF2B5EF4-FFF2-40B4-BE49-F238E27FC236}">
                <a16:creationId xmlns:a16="http://schemas.microsoft.com/office/drawing/2014/main" id="{9C37E30C-3023-42D0-BB9E-B5914A1BEAB1}"/>
              </a:ext>
            </a:extLst>
          </p:cNvPr>
          <p:cNvSpPr>
            <a:spLocks noGrp="1"/>
          </p:cNvSpPr>
          <p:nvPr>
            <p:ph idx="1"/>
          </p:nvPr>
        </p:nvSpPr>
        <p:spPr>
          <a:xfrm>
            <a:off x="530087" y="1845733"/>
            <a:ext cx="10933043" cy="4356283"/>
          </a:xfrm>
        </p:spPr>
        <p:txBody>
          <a:bodyPr>
            <a:noAutofit/>
          </a:bodyPr>
          <a:lstStyle/>
          <a:p>
            <a:r>
              <a:rPr lang="en-US" sz="2400" dirty="0">
                <a:latin typeface="Times New Roman" panose="02020603050405020304" pitchFamily="18" charset="0"/>
                <a:cs typeface="Times New Roman" panose="02020603050405020304" pitchFamily="18" charset="0"/>
              </a:rPr>
              <a:t>Some computer solutions may or may not require all the steps listed below:</a:t>
            </a:r>
          </a:p>
          <a:p>
            <a:r>
              <a:rPr lang="en-US" sz="2400" dirty="0">
                <a:latin typeface="Times New Roman" panose="02020603050405020304" pitchFamily="18" charset="0"/>
                <a:cs typeface="Times New Roman" panose="02020603050405020304" pitchFamily="18" charset="0"/>
              </a:rPr>
              <a:t>3. The </a:t>
            </a:r>
            <a:r>
              <a:rPr lang="en-US" sz="2400" b="1" dirty="0">
                <a:latin typeface="Times New Roman" panose="02020603050405020304" pitchFamily="18" charset="0"/>
                <a:cs typeface="Times New Roman" panose="02020603050405020304" pitchFamily="18" charset="0"/>
              </a:rPr>
              <a:t>decision step</a:t>
            </a:r>
            <a:r>
              <a:rPr lang="en-US" sz="2400" dirty="0">
                <a:latin typeface="Times New Roman" panose="02020603050405020304" pitchFamily="18" charset="0"/>
                <a:cs typeface="Times New Roman" panose="02020603050405020304" pitchFamily="18" charset="0"/>
              </a:rPr>
              <a:t>: This step is used to define the decisions that are to be taken in obtaining the required output. Each decision involves selecting one of the possible alternatives at a time</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4. </a:t>
            </a:r>
            <a:r>
              <a:rPr lang="en-US" sz="2400" b="1" dirty="0">
                <a:latin typeface="Times New Roman" panose="02020603050405020304" pitchFamily="18" charset="0"/>
                <a:cs typeface="Times New Roman" panose="02020603050405020304" pitchFamily="18" charset="0"/>
              </a:rPr>
              <a:t>The repetitive/iterative/looping step</a:t>
            </a:r>
            <a:r>
              <a:rPr lang="en-US" sz="2400" dirty="0">
                <a:latin typeface="Times New Roman" panose="02020603050405020304" pitchFamily="18" charset="0"/>
                <a:cs typeface="Times New Roman" panose="02020603050405020304" pitchFamily="18" charset="0"/>
              </a:rPr>
              <a:t>: This is used to define statements that are required to be executed a number of times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5. The </a:t>
            </a:r>
            <a:r>
              <a:rPr lang="en-US" sz="2400" b="1" dirty="0">
                <a:latin typeface="Times New Roman" panose="02020603050405020304" pitchFamily="18" charset="0"/>
                <a:cs typeface="Times New Roman" panose="02020603050405020304" pitchFamily="18" charset="0"/>
              </a:rPr>
              <a:t>output step</a:t>
            </a:r>
            <a:r>
              <a:rPr lang="en-US" sz="2400" dirty="0">
                <a:latin typeface="Times New Roman" panose="02020603050405020304" pitchFamily="18" charset="0"/>
                <a:cs typeface="Times New Roman" panose="02020603050405020304" pitchFamily="18" charset="0"/>
              </a:rPr>
              <a:t>: This step defines the various outputs that are expected to be obtained from a computer solution</a:t>
            </a:r>
          </a:p>
        </p:txBody>
      </p:sp>
    </p:spTree>
    <p:extLst>
      <p:ext uri="{BB962C8B-B14F-4D97-AF65-F5344CB8AC3E}">
        <p14:creationId xmlns:p14="http://schemas.microsoft.com/office/powerpoint/2010/main" val="344327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79273-AEB4-43FE-A62A-866798A62CF1}"/>
              </a:ext>
            </a:extLst>
          </p:cNvPr>
          <p:cNvSpPr>
            <a:spLocks noGrp="1"/>
          </p:cNvSpPr>
          <p:nvPr>
            <p:ph type="title"/>
          </p:nvPr>
        </p:nvSpPr>
        <p:spPr/>
        <p:txBody>
          <a:bodyPr/>
          <a:lstStyle/>
          <a:p>
            <a:r>
              <a:rPr lang="en-US" dirty="0"/>
              <a:t>Variables</a:t>
            </a:r>
          </a:p>
        </p:txBody>
      </p:sp>
      <p:sp>
        <p:nvSpPr>
          <p:cNvPr id="3" name="Content Placeholder 2">
            <a:extLst>
              <a:ext uri="{FF2B5EF4-FFF2-40B4-BE49-F238E27FC236}">
                <a16:creationId xmlns:a16="http://schemas.microsoft.com/office/drawing/2014/main" id="{09A6286A-0BE0-4470-B271-F50D8EF41C46}"/>
              </a:ext>
            </a:extLst>
          </p:cNvPr>
          <p:cNvSpPr>
            <a:spLocks noGrp="1"/>
          </p:cNvSpPr>
          <p:nvPr>
            <p:ph idx="1"/>
          </p:nvPr>
        </p:nvSpPr>
        <p:spPr>
          <a:xfrm>
            <a:off x="331305" y="1845733"/>
            <a:ext cx="11489634" cy="4502057"/>
          </a:xfrm>
        </p:spPr>
        <p:txBody>
          <a:bodyPr>
            <a:noAutofit/>
          </a:bodyPr>
          <a:lstStyle/>
          <a:p>
            <a:pPr>
              <a:buFont typeface="Wingdings" panose="05000000000000000000" pitchFamily="2" charset="2"/>
              <a:buChar char="v"/>
            </a:pPr>
            <a:r>
              <a:rPr lang="en-US" sz="2400" b="1" dirty="0">
                <a:latin typeface="Times New Roman" panose="02020603050405020304" pitchFamily="18" charset="0"/>
                <a:cs typeface="Times New Roman" panose="02020603050405020304" pitchFamily="18" charset="0"/>
              </a:rPr>
              <a:t>Values that you may want a computer to process are normally kept in names known as variables</a:t>
            </a:r>
            <a:r>
              <a:rPr lang="en-US" sz="24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shall use one word or at most two words separated by the underscore.</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would avoid the use of special characters, punctuation marks, monetary symbols in a variable name</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For </a:t>
            </a:r>
            <a:r>
              <a:rPr lang="en-US" sz="2400" dirty="0" err="1">
                <a:latin typeface="Times New Roman" panose="02020603050405020304" pitchFamily="18" charset="0"/>
                <a:cs typeface="Times New Roman" panose="02020603050405020304" pitchFamily="18" charset="0"/>
              </a:rPr>
              <a:t>eg.</a:t>
            </a:r>
            <a:r>
              <a:rPr lang="en-US" sz="2400" dirty="0">
                <a:latin typeface="Times New Roman" panose="02020603050405020304" pitchFamily="18" charset="0"/>
                <a:cs typeface="Times New Roman" panose="02020603050405020304" pitchFamily="18" charset="0"/>
              </a:rPr>
              <a:t> If we want to accept values representing the age, gross pay, tax and net pay, we can declare variables such as </a:t>
            </a:r>
            <a:r>
              <a:rPr lang="en-US" sz="2400" b="1" dirty="0">
                <a:latin typeface="Times New Roman" panose="02020603050405020304" pitchFamily="18" charset="0"/>
                <a:cs typeface="Times New Roman" panose="02020603050405020304" pitchFamily="18" charset="0"/>
              </a:rPr>
              <a:t>age, </a:t>
            </a:r>
            <a:r>
              <a:rPr lang="en-US" sz="2400" b="1" dirty="0" err="1">
                <a:latin typeface="Times New Roman" panose="02020603050405020304" pitchFamily="18" charset="0"/>
                <a:cs typeface="Times New Roman" panose="02020603050405020304" pitchFamily="18" charset="0"/>
              </a:rPr>
              <a:t>grosspay</a:t>
            </a:r>
            <a:r>
              <a:rPr lang="en-US" sz="2400" b="1" dirty="0">
                <a:latin typeface="Times New Roman" panose="02020603050405020304" pitchFamily="18" charset="0"/>
                <a:cs typeface="Times New Roman" panose="02020603050405020304" pitchFamily="18" charset="0"/>
              </a:rPr>
              <a:t>, tax and </a:t>
            </a:r>
            <a:r>
              <a:rPr lang="en-US" sz="2400" b="1" dirty="0" err="1">
                <a:latin typeface="Times New Roman" panose="02020603050405020304" pitchFamily="18" charset="0"/>
                <a:cs typeface="Times New Roman" panose="02020603050405020304" pitchFamily="18" charset="0"/>
              </a:rPr>
              <a:t>netpay</a:t>
            </a: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7273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8C28-886E-4B1B-B949-818A8B899CD0}"/>
              </a:ext>
            </a:extLst>
          </p:cNvPr>
          <p:cNvSpPr>
            <a:spLocks noGrp="1"/>
          </p:cNvSpPr>
          <p:nvPr>
            <p:ph type="title"/>
          </p:nvPr>
        </p:nvSpPr>
        <p:spPr/>
        <p:txBody>
          <a:bodyPr/>
          <a:lstStyle/>
          <a:p>
            <a:r>
              <a:rPr lang="en-US" dirty="0"/>
              <a:t>How to write computer solutions</a:t>
            </a:r>
          </a:p>
        </p:txBody>
      </p:sp>
      <p:sp>
        <p:nvSpPr>
          <p:cNvPr id="3" name="Content Placeholder 2">
            <a:extLst>
              <a:ext uri="{FF2B5EF4-FFF2-40B4-BE49-F238E27FC236}">
                <a16:creationId xmlns:a16="http://schemas.microsoft.com/office/drawing/2014/main" id="{CF73D25B-CB17-4719-8919-FFA1081AC761}"/>
              </a:ext>
            </a:extLst>
          </p:cNvPr>
          <p:cNvSpPr>
            <a:spLocks noGrp="1"/>
          </p:cNvSpPr>
          <p:nvPr>
            <p:ph idx="1"/>
          </p:nvPr>
        </p:nvSpPr>
        <p:spPr>
          <a:xfrm>
            <a:off x="609600" y="1845733"/>
            <a:ext cx="11436626" cy="4343031"/>
          </a:xfrm>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will consider a few problems and see how computer solutions are written.</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b="1" dirty="0">
                <a:solidFill>
                  <a:srgbClr val="00B050"/>
                </a:solidFill>
                <a:latin typeface="Times New Roman" panose="02020603050405020304" pitchFamily="18" charset="0"/>
                <a:cs typeface="Times New Roman" panose="02020603050405020304" pitchFamily="18" charset="0"/>
              </a:rPr>
              <a:t>Since we have not yet learnt any programming language, we will be using pseudocodes</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shall try and write all our statements as close as possible to mathematical expressions where necessary</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Non-mathematical statements should be as short as possible</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4021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8C28-886E-4B1B-B949-818A8B899CD0}"/>
              </a:ext>
            </a:extLst>
          </p:cNvPr>
          <p:cNvSpPr>
            <a:spLocks noGrp="1"/>
          </p:cNvSpPr>
          <p:nvPr>
            <p:ph type="title"/>
          </p:nvPr>
        </p:nvSpPr>
        <p:spPr/>
        <p:txBody>
          <a:bodyPr/>
          <a:lstStyle/>
          <a:p>
            <a:r>
              <a:rPr lang="en-US" dirty="0"/>
              <a:t>How to write computer solutions</a:t>
            </a:r>
          </a:p>
        </p:txBody>
      </p:sp>
      <p:sp>
        <p:nvSpPr>
          <p:cNvPr id="3" name="Content Placeholder 2">
            <a:extLst>
              <a:ext uri="{FF2B5EF4-FFF2-40B4-BE49-F238E27FC236}">
                <a16:creationId xmlns:a16="http://schemas.microsoft.com/office/drawing/2014/main" id="{CF73D25B-CB17-4719-8919-FFA1081AC761}"/>
              </a:ext>
            </a:extLst>
          </p:cNvPr>
          <p:cNvSpPr>
            <a:spLocks noGrp="1"/>
          </p:cNvSpPr>
          <p:nvPr>
            <p:ph idx="1"/>
          </p:nvPr>
        </p:nvSpPr>
        <p:spPr>
          <a:xfrm>
            <a:off x="291549" y="1845734"/>
            <a:ext cx="11661912" cy="4396040"/>
          </a:xfrm>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As indicated earlier, a computer solution usually consists of input, output, decision making, repetitive and assignment statements. The following defines how to make use of these</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For inputs: We shall try to use the following terminologies when we want to indicate that a computer user would have to enter a value (values) for processing: </a:t>
            </a:r>
            <a:r>
              <a:rPr lang="en-US" sz="2400" b="1" dirty="0">
                <a:solidFill>
                  <a:srgbClr val="00B050"/>
                </a:solidFill>
                <a:latin typeface="Times New Roman" panose="02020603050405020304" pitchFamily="18" charset="0"/>
                <a:cs typeface="Times New Roman" panose="02020603050405020304" pitchFamily="18" charset="0"/>
              </a:rPr>
              <a:t>READ, INPUT, ACCEPT, ENTER and GET</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For example: INPUT age means that a user should enter a value to be stored in a variable called age</a:t>
            </a:r>
          </a:p>
        </p:txBody>
      </p:sp>
    </p:spTree>
    <p:extLst>
      <p:ext uri="{BB962C8B-B14F-4D97-AF65-F5344CB8AC3E}">
        <p14:creationId xmlns:p14="http://schemas.microsoft.com/office/powerpoint/2010/main" val="326642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8C28-886E-4B1B-B949-818A8B899CD0}"/>
              </a:ext>
            </a:extLst>
          </p:cNvPr>
          <p:cNvSpPr>
            <a:spLocks noGrp="1"/>
          </p:cNvSpPr>
          <p:nvPr>
            <p:ph type="title"/>
          </p:nvPr>
        </p:nvSpPr>
        <p:spPr/>
        <p:txBody>
          <a:bodyPr/>
          <a:lstStyle/>
          <a:p>
            <a:r>
              <a:rPr lang="en-US" dirty="0"/>
              <a:t>How to write computer solutions</a:t>
            </a:r>
          </a:p>
        </p:txBody>
      </p:sp>
      <p:sp>
        <p:nvSpPr>
          <p:cNvPr id="3" name="Content Placeholder 2">
            <a:extLst>
              <a:ext uri="{FF2B5EF4-FFF2-40B4-BE49-F238E27FC236}">
                <a16:creationId xmlns:a16="http://schemas.microsoft.com/office/drawing/2014/main" id="{CF73D25B-CB17-4719-8919-FFA1081AC761}"/>
              </a:ext>
            </a:extLst>
          </p:cNvPr>
          <p:cNvSpPr>
            <a:spLocks noGrp="1"/>
          </p:cNvSpPr>
          <p:nvPr>
            <p:ph idx="1"/>
          </p:nvPr>
        </p:nvSpPr>
        <p:spPr/>
        <p:txBody>
          <a:bodyPr>
            <a:normAutofit/>
          </a:bodyPr>
          <a:lstStyle/>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For </a:t>
            </a:r>
            <a:r>
              <a:rPr lang="en-US" sz="2400" b="1" dirty="0">
                <a:latin typeface="Times New Roman" panose="02020603050405020304" pitchFamily="18" charset="0"/>
                <a:cs typeface="Times New Roman" panose="02020603050405020304" pitchFamily="18" charset="0"/>
              </a:rPr>
              <a:t>output</a:t>
            </a:r>
            <a:r>
              <a:rPr lang="en-US" sz="2400" dirty="0">
                <a:latin typeface="Times New Roman" panose="02020603050405020304" pitchFamily="18" charset="0"/>
                <a:cs typeface="Times New Roman" panose="02020603050405020304" pitchFamily="18" charset="0"/>
              </a:rPr>
              <a:t>, we shall use any of the following terminologies when we want to indicate that a computer solution should give results: </a:t>
            </a:r>
            <a:r>
              <a:rPr lang="en-US" sz="2400" b="1" dirty="0">
                <a:solidFill>
                  <a:srgbClr val="00B050"/>
                </a:solidFill>
                <a:latin typeface="Times New Roman" panose="02020603050405020304" pitchFamily="18" charset="0"/>
                <a:cs typeface="Times New Roman" panose="02020603050405020304" pitchFamily="18" charset="0"/>
              </a:rPr>
              <a:t>WRITE, DISPLAY, PUT, PRINT.</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For example, WRITE age means that we want the computer to display to the screen a value stored in a variable called age</a:t>
            </a: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0720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8C28-886E-4B1B-B949-818A8B899CD0}"/>
              </a:ext>
            </a:extLst>
          </p:cNvPr>
          <p:cNvSpPr>
            <a:spLocks noGrp="1"/>
          </p:cNvSpPr>
          <p:nvPr>
            <p:ph type="title"/>
          </p:nvPr>
        </p:nvSpPr>
        <p:spPr/>
        <p:txBody>
          <a:bodyPr/>
          <a:lstStyle/>
          <a:p>
            <a:r>
              <a:rPr lang="en-US" dirty="0"/>
              <a:t>How to write computer solutions</a:t>
            </a:r>
          </a:p>
        </p:txBody>
      </p:sp>
      <p:sp>
        <p:nvSpPr>
          <p:cNvPr id="3" name="Content Placeholder 2">
            <a:extLst>
              <a:ext uri="{FF2B5EF4-FFF2-40B4-BE49-F238E27FC236}">
                <a16:creationId xmlns:a16="http://schemas.microsoft.com/office/drawing/2014/main" id="{CF73D25B-CB17-4719-8919-FFA1081AC761}"/>
              </a:ext>
            </a:extLst>
          </p:cNvPr>
          <p:cNvSpPr>
            <a:spLocks noGrp="1"/>
          </p:cNvSpPr>
          <p:nvPr>
            <p:ph idx="1"/>
          </p:nvPr>
        </p:nvSpPr>
        <p:spPr>
          <a:xfrm>
            <a:off x="1097280" y="1845733"/>
            <a:ext cx="10058400" cy="4725663"/>
          </a:xfrm>
        </p:spPr>
        <p:txBody>
          <a:bodyPr>
            <a:noAutofit/>
          </a:bodyPr>
          <a:lstStyle/>
          <a:p>
            <a:pPr>
              <a:buFont typeface="Wingdings" panose="05000000000000000000" pitchFamily="2" charset="2"/>
              <a:buChar char="v"/>
            </a:pPr>
            <a:r>
              <a:rPr lang="en-US" b="1" dirty="0">
                <a:solidFill>
                  <a:srgbClr val="00B050"/>
                </a:solidFill>
                <a:latin typeface="Times New Roman" panose="02020603050405020304" pitchFamily="18" charset="0"/>
                <a:cs typeface="Times New Roman" panose="02020603050405020304" pitchFamily="18" charset="0"/>
              </a:rPr>
              <a:t>For decision making: Whenever we need to make a decision, we shall use IF statement with the following structure:</a:t>
            </a:r>
          </a:p>
          <a:p>
            <a:pPr>
              <a:buFont typeface="Wingdings" panose="05000000000000000000" pitchFamily="2" charset="2"/>
              <a:buChar char="v"/>
            </a:pPr>
            <a:endParaRPr lang="en-US" b="1" dirty="0">
              <a:solidFill>
                <a:srgbClr val="00B050"/>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v"/>
            </a:pPr>
            <a:r>
              <a:rPr lang="en-US" sz="2400" b="1" dirty="0">
                <a:latin typeface="Times New Roman" panose="02020603050405020304" pitchFamily="18" charset="0"/>
                <a:cs typeface="Times New Roman" panose="02020603050405020304" pitchFamily="18" charset="0"/>
              </a:rPr>
              <a:t>IF condition THEN statement (s) ELSE statement (s)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The statement can be spread over several lines.</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Example: </a:t>
            </a:r>
            <a:r>
              <a:rPr lang="en-US" b="1" dirty="0">
                <a:solidFill>
                  <a:srgbClr val="002060"/>
                </a:solidFill>
                <a:latin typeface="Times New Roman" panose="02020603050405020304" pitchFamily="18" charset="0"/>
                <a:cs typeface="Times New Roman" panose="02020603050405020304" pitchFamily="18" charset="0"/>
              </a:rPr>
              <a:t>If we need to compare the value in variable A and B and write the larger of the two, then we shall write a statement as shown below:</a:t>
            </a:r>
          </a:p>
          <a:p>
            <a:pPr marL="871400" lvl="5" indent="0">
              <a:buNone/>
            </a:pPr>
            <a:r>
              <a:rPr lang="en-US" sz="2400" dirty="0">
                <a:latin typeface="Times New Roman" panose="02020603050405020304" pitchFamily="18" charset="0"/>
                <a:cs typeface="Times New Roman" panose="02020603050405020304" pitchFamily="18" charset="0"/>
              </a:rPr>
              <a:t>IF A&gt;B</a:t>
            </a:r>
          </a:p>
          <a:p>
            <a:pPr marL="1071400" lvl="6" indent="0">
              <a:buNone/>
            </a:pPr>
            <a:r>
              <a:rPr lang="en-US" sz="2400" dirty="0">
                <a:latin typeface="Times New Roman" panose="02020603050405020304" pitchFamily="18" charset="0"/>
                <a:cs typeface="Times New Roman" panose="02020603050405020304" pitchFamily="18" charset="0"/>
              </a:rPr>
              <a:t>  WRITE A</a:t>
            </a:r>
          </a:p>
          <a:p>
            <a:pPr marL="1071400" lvl="6" indent="0">
              <a:buNone/>
            </a:pPr>
            <a:r>
              <a:rPr lang="en-US" sz="2400" dirty="0">
                <a:latin typeface="Times New Roman" panose="02020603050405020304" pitchFamily="18" charset="0"/>
                <a:cs typeface="Times New Roman" panose="02020603050405020304" pitchFamily="18" charset="0"/>
              </a:rPr>
              <a:t>ELSE </a:t>
            </a:r>
          </a:p>
          <a:p>
            <a:pPr marL="1071400" lvl="6" indent="0">
              <a:buNone/>
            </a:pPr>
            <a:r>
              <a:rPr lang="en-US" sz="2400" dirty="0">
                <a:latin typeface="Times New Roman" panose="02020603050405020304" pitchFamily="18" charset="0"/>
                <a:cs typeface="Times New Roman" panose="02020603050405020304" pitchFamily="18" charset="0"/>
              </a:rPr>
              <a:t> WRITE B</a:t>
            </a:r>
          </a:p>
        </p:txBody>
      </p:sp>
    </p:spTree>
    <p:extLst>
      <p:ext uri="{BB962C8B-B14F-4D97-AF65-F5344CB8AC3E}">
        <p14:creationId xmlns:p14="http://schemas.microsoft.com/office/powerpoint/2010/main" val="612550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D8C28-886E-4B1B-B949-818A8B899CD0}"/>
              </a:ext>
            </a:extLst>
          </p:cNvPr>
          <p:cNvSpPr>
            <a:spLocks noGrp="1"/>
          </p:cNvSpPr>
          <p:nvPr>
            <p:ph type="title"/>
          </p:nvPr>
        </p:nvSpPr>
        <p:spPr/>
        <p:txBody>
          <a:bodyPr/>
          <a:lstStyle/>
          <a:p>
            <a:r>
              <a:rPr lang="en-US" dirty="0"/>
              <a:t>How to write computer solutions</a:t>
            </a:r>
          </a:p>
        </p:txBody>
      </p:sp>
      <p:sp>
        <p:nvSpPr>
          <p:cNvPr id="3" name="Content Placeholder 2">
            <a:extLst>
              <a:ext uri="{FF2B5EF4-FFF2-40B4-BE49-F238E27FC236}">
                <a16:creationId xmlns:a16="http://schemas.microsoft.com/office/drawing/2014/main" id="{CF73D25B-CB17-4719-8919-FFA1081AC761}"/>
              </a:ext>
            </a:extLst>
          </p:cNvPr>
          <p:cNvSpPr>
            <a:spLocks noGrp="1"/>
          </p:cNvSpPr>
          <p:nvPr>
            <p:ph idx="1"/>
          </p:nvPr>
        </p:nvSpPr>
        <p:spPr/>
        <p:txBody>
          <a:bodyPr>
            <a:norm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For </a:t>
            </a:r>
            <a:r>
              <a:rPr lang="en-US" sz="2800" b="1" dirty="0">
                <a:latin typeface="Times New Roman" panose="02020603050405020304" pitchFamily="18" charset="0"/>
                <a:cs typeface="Times New Roman" panose="02020603050405020304" pitchFamily="18" charset="0"/>
              </a:rPr>
              <a:t>repetitive/ iterative/looping</a:t>
            </a:r>
            <a:r>
              <a:rPr lang="en-US" sz="2800" dirty="0">
                <a:latin typeface="Times New Roman" panose="02020603050405020304" pitchFamily="18" charset="0"/>
                <a:cs typeface="Times New Roman" panose="02020603050405020304" pitchFamily="18" charset="0"/>
              </a:rPr>
              <a:t>: We shall use </a:t>
            </a:r>
            <a:r>
              <a:rPr lang="en-US" sz="2800" b="1" dirty="0">
                <a:solidFill>
                  <a:srgbClr val="00B050"/>
                </a:solidFill>
                <a:latin typeface="Times New Roman" panose="02020603050405020304" pitchFamily="18" charset="0"/>
                <a:cs typeface="Times New Roman" panose="02020603050405020304" pitchFamily="18" charset="0"/>
              </a:rPr>
              <a:t>DO, WHILE and FOR </a:t>
            </a:r>
            <a:r>
              <a:rPr lang="en-US" sz="2800" dirty="0">
                <a:latin typeface="Times New Roman" panose="02020603050405020304" pitchFamily="18" charset="0"/>
                <a:cs typeface="Times New Roman" panose="02020603050405020304" pitchFamily="18" charset="0"/>
              </a:rPr>
              <a:t>in most cases. </a:t>
            </a:r>
          </a:p>
          <a:p>
            <a:pPr>
              <a:buFont typeface="Wingdings" panose="05000000000000000000" pitchFamily="2" charset="2"/>
              <a:buChar char="v"/>
            </a:pPr>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800" b="1" dirty="0">
                <a:solidFill>
                  <a:srgbClr val="0070C0"/>
                </a:solidFill>
                <a:latin typeface="Times New Roman" panose="02020603050405020304" pitchFamily="18" charset="0"/>
                <a:cs typeface="Times New Roman" panose="02020603050405020304" pitchFamily="18" charset="0"/>
              </a:rPr>
              <a:t>To mark the end of a DO for example, we shall write or use END OF DO</a:t>
            </a:r>
          </a:p>
        </p:txBody>
      </p:sp>
    </p:spTree>
    <p:extLst>
      <p:ext uri="{BB962C8B-B14F-4D97-AF65-F5344CB8AC3E}">
        <p14:creationId xmlns:p14="http://schemas.microsoft.com/office/powerpoint/2010/main" val="16053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5018B-AE9B-4960-8BE9-DB6C9974A3D6}"/>
              </a:ext>
            </a:extLst>
          </p:cNvPr>
          <p:cNvSpPr>
            <a:spLocks noGrp="1"/>
          </p:cNvSpPr>
          <p:nvPr>
            <p:ph type="title"/>
          </p:nvPr>
        </p:nvSpPr>
        <p:spPr/>
        <p:txBody>
          <a:bodyPr/>
          <a:lstStyle/>
          <a:p>
            <a:r>
              <a:rPr lang="en-US" dirty="0"/>
              <a:t>Rules for writing pseudocode</a:t>
            </a:r>
          </a:p>
        </p:txBody>
      </p:sp>
      <p:sp>
        <p:nvSpPr>
          <p:cNvPr id="3" name="Content Placeholder 2">
            <a:extLst>
              <a:ext uri="{FF2B5EF4-FFF2-40B4-BE49-F238E27FC236}">
                <a16:creationId xmlns:a16="http://schemas.microsoft.com/office/drawing/2014/main" id="{B7FECA7F-58D4-4CCD-8616-5540B689F3CF}"/>
              </a:ext>
            </a:extLst>
          </p:cNvPr>
          <p:cNvSpPr>
            <a:spLocks noGrp="1"/>
          </p:cNvSpPr>
          <p:nvPr>
            <p:ph idx="1"/>
          </p:nvPr>
        </p:nvSpPr>
        <p:spPr>
          <a:xfrm>
            <a:off x="543339" y="1845734"/>
            <a:ext cx="11502887" cy="4382788"/>
          </a:xfrm>
        </p:spPr>
        <p:txBody>
          <a:bodyPr>
            <a:noAutofit/>
          </a:bodyPr>
          <a:lstStyle/>
          <a:p>
            <a:pPr>
              <a:buFont typeface="+mj-lt"/>
              <a:buAutoNum type="arabicPeriod"/>
            </a:pPr>
            <a:r>
              <a:rPr lang="en-US" sz="2800" dirty="0"/>
              <a:t>Always </a:t>
            </a:r>
            <a:r>
              <a:rPr lang="en-US" sz="2800" b="1" dirty="0"/>
              <a:t>capitalize </a:t>
            </a:r>
            <a:r>
              <a:rPr lang="en-US" sz="2800" dirty="0"/>
              <a:t>the initial word </a:t>
            </a:r>
          </a:p>
          <a:p>
            <a:pPr>
              <a:buFont typeface="+mj-lt"/>
              <a:buAutoNum type="arabicPeriod"/>
            </a:pPr>
            <a:endParaRPr lang="en-US" sz="2800" dirty="0"/>
          </a:p>
          <a:p>
            <a:pPr>
              <a:buFont typeface="+mj-lt"/>
              <a:buAutoNum type="arabicPeriod"/>
            </a:pPr>
            <a:r>
              <a:rPr lang="en-US" sz="2800" dirty="0"/>
              <a:t>Have only </a:t>
            </a:r>
            <a:r>
              <a:rPr lang="en-US" sz="2800" b="1" dirty="0"/>
              <a:t>one </a:t>
            </a:r>
            <a:r>
              <a:rPr lang="en-US" sz="2800" dirty="0"/>
              <a:t>statement per line.</a:t>
            </a:r>
          </a:p>
          <a:p>
            <a:pPr>
              <a:buFont typeface="+mj-lt"/>
              <a:buAutoNum type="arabicPeriod"/>
            </a:pPr>
            <a:endParaRPr lang="en-US" sz="2800" dirty="0"/>
          </a:p>
          <a:p>
            <a:pPr>
              <a:buFont typeface="+mj-lt"/>
              <a:buAutoNum type="arabicPeriod"/>
            </a:pPr>
            <a:endParaRPr lang="en-US" sz="2800" dirty="0"/>
          </a:p>
          <a:p>
            <a:pPr>
              <a:buFont typeface="+mj-lt"/>
              <a:buAutoNum type="arabicPeriod"/>
            </a:pPr>
            <a:r>
              <a:rPr lang="en-US" sz="2800" b="1" dirty="0"/>
              <a:t>Indent </a:t>
            </a:r>
            <a:r>
              <a:rPr lang="en-US" sz="2800" dirty="0"/>
              <a:t>to show hierarchy, improve readability, and show nested constructs.</a:t>
            </a:r>
          </a:p>
          <a:p>
            <a:pPr>
              <a:buFont typeface="+mj-lt"/>
              <a:buAutoNum type="arabicPeriod"/>
            </a:pPr>
            <a:endParaRPr lang="en-US" sz="2400" dirty="0"/>
          </a:p>
          <a:p>
            <a:endParaRPr lang="en-US" sz="2400" dirty="0"/>
          </a:p>
        </p:txBody>
      </p:sp>
    </p:spTree>
    <p:extLst>
      <p:ext uri="{BB962C8B-B14F-4D97-AF65-F5344CB8AC3E}">
        <p14:creationId xmlns:p14="http://schemas.microsoft.com/office/powerpoint/2010/main" val="3219653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5018B-AE9B-4960-8BE9-DB6C9974A3D6}"/>
              </a:ext>
            </a:extLst>
          </p:cNvPr>
          <p:cNvSpPr>
            <a:spLocks noGrp="1"/>
          </p:cNvSpPr>
          <p:nvPr>
            <p:ph type="title"/>
          </p:nvPr>
        </p:nvSpPr>
        <p:spPr/>
        <p:txBody>
          <a:bodyPr/>
          <a:lstStyle/>
          <a:p>
            <a:r>
              <a:rPr lang="en-US" dirty="0"/>
              <a:t>Rules for writing pseudocode</a:t>
            </a:r>
          </a:p>
        </p:txBody>
      </p:sp>
      <p:sp>
        <p:nvSpPr>
          <p:cNvPr id="3" name="Content Placeholder 2">
            <a:extLst>
              <a:ext uri="{FF2B5EF4-FFF2-40B4-BE49-F238E27FC236}">
                <a16:creationId xmlns:a16="http://schemas.microsoft.com/office/drawing/2014/main" id="{B7FECA7F-58D4-4CCD-8616-5540B689F3CF}"/>
              </a:ext>
            </a:extLst>
          </p:cNvPr>
          <p:cNvSpPr>
            <a:spLocks noGrp="1"/>
          </p:cNvSpPr>
          <p:nvPr>
            <p:ph idx="1"/>
          </p:nvPr>
        </p:nvSpPr>
        <p:spPr>
          <a:xfrm>
            <a:off x="543339" y="1845734"/>
            <a:ext cx="11516139" cy="4382788"/>
          </a:xfrm>
        </p:spPr>
        <p:txBody>
          <a:bodyPr>
            <a:noAutofit/>
          </a:bodyPr>
          <a:lstStyle/>
          <a:p>
            <a:pPr>
              <a:buFont typeface="+mj-lt"/>
              <a:buAutoNum type="arabicPeriod"/>
            </a:pPr>
            <a:endParaRPr lang="en-US" sz="2400" dirty="0"/>
          </a:p>
          <a:p>
            <a:pPr marL="457200" indent="-457200">
              <a:buFont typeface="+mj-lt"/>
              <a:buAutoNum type="arabicPeriod" startAt="4"/>
            </a:pPr>
            <a:r>
              <a:rPr lang="en-US" sz="3200" dirty="0"/>
              <a:t>Always </a:t>
            </a:r>
            <a:r>
              <a:rPr lang="en-US" sz="3200" b="1" dirty="0"/>
              <a:t>end </a:t>
            </a:r>
            <a:r>
              <a:rPr lang="en-US" sz="3200" dirty="0"/>
              <a:t>multiline sections using any of the END keywords (</a:t>
            </a:r>
            <a:r>
              <a:rPr lang="en-US" sz="3200" i="1" dirty="0"/>
              <a:t>END OF IF</a:t>
            </a:r>
            <a:r>
              <a:rPr lang="en-US" sz="3200" dirty="0"/>
              <a:t>, </a:t>
            </a:r>
            <a:r>
              <a:rPr lang="en-US" sz="3200" i="1" dirty="0"/>
              <a:t>END OF WHILE</a:t>
            </a:r>
            <a:r>
              <a:rPr lang="en-US" sz="3200" dirty="0"/>
              <a:t>, etc.).</a:t>
            </a:r>
          </a:p>
          <a:p>
            <a:pPr marL="457200" indent="-457200">
              <a:buFont typeface="+mj-lt"/>
              <a:buAutoNum type="arabicPeriod" startAt="4"/>
            </a:pPr>
            <a:endParaRPr lang="en-US" sz="3200" dirty="0"/>
          </a:p>
          <a:p>
            <a:pPr marL="457200" indent="-457200">
              <a:buFont typeface="+mj-lt"/>
              <a:buAutoNum type="arabicPeriod" startAt="4"/>
            </a:pPr>
            <a:r>
              <a:rPr lang="en-US" sz="3200" dirty="0"/>
              <a:t>Keep your statements programming language </a:t>
            </a:r>
            <a:r>
              <a:rPr lang="en-US" sz="3200" b="1" dirty="0"/>
              <a:t>independent</a:t>
            </a:r>
            <a:r>
              <a:rPr lang="en-US" sz="3200" dirty="0"/>
              <a:t>.</a:t>
            </a:r>
          </a:p>
          <a:p>
            <a:pPr marL="457200" indent="-457200">
              <a:buFont typeface="+mj-lt"/>
              <a:buAutoNum type="arabicPeriod" startAt="4"/>
            </a:pPr>
            <a:endParaRPr lang="en-US" sz="3200" dirty="0"/>
          </a:p>
          <a:p>
            <a:pPr marL="457200" indent="-457200">
              <a:buFont typeface="+mj-lt"/>
              <a:buAutoNum type="arabicPeriod" startAt="4"/>
            </a:pPr>
            <a:r>
              <a:rPr lang="en-US" sz="3200" dirty="0"/>
              <a:t>Keep it </a:t>
            </a:r>
            <a:r>
              <a:rPr lang="en-US" sz="3200" b="1" dirty="0"/>
              <a:t>simple</a:t>
            </a:r>
            <a:r>
              <a:rPr lang="en-US" sz="3200" dirty="0"/>
              <a:t>, </a:t>
            </a:r>
            <a:r>
              <a:rPr lang="en-US" sz="3200" b="1" dirty="0"/>
              <a:t>concise</a:t>
            </a:r>
            <a:r>
              <a:rPr lang="en-US" sz="3200" dirty="0"/>
              <a:t>, and </a:t>
            </a:r>
            <a:r>
              <a:rPr lang="en-US" sz="3200" b="1" dirty="0"/>
              <a:t>readable</a:t>
            </a:r>
            <a:r>
              <a:rPr lang="en-US" sz="3200" dirty="0"/>
              <a:t>.</a:t>
            </a:r>
          </a:p>
          <a:p>
            <a:endParaRPr lang="en-US" sz="2400" dirty="0"/>
          </a:p>
        </p:txBody>
      </p:sp>
    </p:spTree>
    <p:extLst>
      <p:ext uri="{BB962C8B-B14F-4D97-AF65-F5344CB8AC3E}">
        <p14:creationId xmlns:p14="http://schemas.microsoft.com/office/powerpoint/2010/main" val="2730300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6487A1E-BAF4-486C-ACC9-95CFEB958A5D}"/>
              </a:ext>
            </a:extLst>
          </p:cNvPr>
          <p:cNvSpPr>
            <a:spLocks noGrp="1" noChangeArrowheads="1"/>
          </p:cNvSpPr>
          <p:nvPr>
            <p:ph type="title"/>
          </p:nvPr>
        </p:nvSpPr>
        <p:spPr>
          <a:xfrm>
            <a:off x="2286898" y="350837"/>
            <a:ext cx="8937694" cy="1477963"/>
          </a:xfrm>
        </p:spPr>
        <p:txBody>
          <a:bodyPr/>
          <a:lstStyle/>
          <a:p>
            <a:pPr algn="ctr">
              <a:defRPr/>
            </a:pPr>
            <a:r>
              <a:rPr lang="en-US" altLang="en-US" b="1" dirty="0"/>
              <a:t>ALGORITHMS</a:t>
            </a:r>
            <a:endParaRPr lang="en-US" altLang="en-US" dirty="0"/>
          </a:p>
        </p:txBody>
      </p:sp>
      <p:sp>
        <p:nvSpPr>
          <p:cNvPr id="9219" name="Rectangle 3">
            <a:extLst>
              <a:ext uri="{FF2B5EF4-FFF2-40B4-BE49-F238E27FC236}">
                <a16:creationId xmlns:a16="http://schemas.microsoft.com/office/drawing/2014/main" id="{9912CF77-3E81-4837-BACA-DD3AB37E8129}"/>
              </a:ext>
            </a:extLst>
          </p:cNvPr>
          <p:cNvSpPr>
            <a:spLocks noGrp="1" noChangeArrowheads="1"/>
          </p:cNvSpPr>
          <p:nvPr>
            <p:ph idx="1"/>
          </p:nvPr>
        </p:nvSpPr>
        <p:spPr>
          <a:xfrm>
            <a:off x="715617" y="1828799"/>
            <a:ext cx="11264347" cy="4465983"/>
          </a:xfrm>
        </p:spPr>
        <p:txBody>
          <a:bodyPr/>
          <a:lstStyle/>
          <a:p>
            <a:r>
              <a:rPr lang="en-US" altLang="en-US" sz="2800" dirty="0"/>
              <a:t>Computer programming can be divided into two phases:</a:t>
            </a:r>
          </a:p>
          <a:p>
            <a:endParaRPr lang="en-US" altLang="en-US" sz="2800" b="1" i="1" dirty="0"/>
          </a:p>
          <a:p>
            <a:r>
              <a:rPr lang="en-US" altLang="en-US" sz="2800" b="1" i="1" dirty="0"/>
              <a:t>Problem solving phase</a:t>
            </a:r>
            <a:endParaRPr lang="en-US" altLang="en-US" sz="2800" dirty="0"/>
          </a:p>
          <a:p>
            <a:pPr lvl="1"/>
            <a:r>
              <a:rPr lang="en-US" altLang="en-US" sz="2400" dirty="0"/>
              <a:t>Make an ordered sequence of steps that solves a problem.</a:t>
            </a:r>
          </a:p>
          <a:p>
            <a:pPr lvl="1"/>
            <a:r>
              <a:rPr lang="en-US" altLang="en-US" sz="4000" dirty="0"/>
              <a:t>This sequence of steps is called an </a:t>
            </a:r>
            <a:r>
              <a:rPr lang="en-US" altLang="en-US" sz="4000" b="1" i="1" dirty="0"/>
              <a:t>algorithm.</a:t>
            </a:r>
          </a:p>
          <a:p>
            <a:pPr lvl="1"/>
            <a:endParaRPr lang="en-US" altLang="en-US" sz="2400" b="1" i="1" dirty="0"/>
          </a:p>
          <a:p>
            <a:pPr lvl="1"/>
            <a:endParaRPr lang="en-US" altLang="en-US" sz="2400" dirty="0"/>
          </a:p>
          <a:p>
            <a:r>
              <a:rPr lang="en-US" altLang="en-US" sz="2800" b="1" i="1" dirty="0"/>
              <a:t>Implementation phase</a:t>
            </a:r>
            <a:r>
              <a:rPr lang="en-US" altLang="en-US" sz="2800" dirty="0"/>
              <a:t> </a:t>
            </a:r>
          </a:p>
          <a:p>
            <a:pPr lvl="1"/>
            <a:r>
              <a:rPr lang="en-US" altLang="en-US" sz="2400" dirty="0"/>
              <a:t>Implement using a programming language.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86EB4-F3FB-42C8-B6BE-E9B032541C27}"/>
              </a:ext>
            </a:extLst>
          </p:cNvPr>
          <p:cNvSpPr>
            <a:spLocks noGrp="1"/>
          </p:cNvSpPr>
          <p:nvPr>
            <p:ph type="title"/>
          </p:nvPr>
        </p:nvSpPr>
        <p:spPr/>
        <p:txBody>
          <a:bodyPr/>
          <a:lstStyle/>
          <a:p>
            <a:r>
              <a:rPr lang="en-US" dirty="0"/>
              <a:t>Example: Computer solution for finding sum of three numbers</a:t>
            </a:r>
          </a:p>
        </p:txBody>
      </p:sp>
      <p:sp>
        <p:nvSpPr>
          <p:cNvPr id="3" name="Content Placeholder 2">
            <a:extLst>
              <a:ext uri="{FF2B5EF4-FFF2-40B4-BE49-F238E27FC236}">
                <a16:creationId xmlns:a16="http://schemas.microsoft.com/office/drawing/2014/main" id="{79A8BB11-30F2-4289-AD2D-7C401E1FC134}"/>
              </a:ext>
            </a:extLst>
          </p:cNvPr>
          <p:cNvSpPr>
            <a:spLocks noGrp="1"/>
          </p:cNvSpPr>
          <p:nvPr>
            <p:ph sz="half" idx="1"/>
          </p:nvPr>
        </p:nvSpPr>
        <p:spPr>
          <a:xfrm>
            <a:off x="132522" y="1845733"/>
            <a:ext cx="5902517" cy="4502057"/>
          </a:xfrm>
        </p:spPr>
        <p:txBody>
          <a:bodyPr>
            <a:noAutofit/>
          </a:bodyPr>
          <a:lstStyle/>
          <a:p>
            <a:pPr>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Let us assume we want to write a computer solution for finding the sum of three numbers.</a:t>
            </a:r>
          </a:p>
          <a:p>
            <a:pPr>
              <a:buFont typeface="Wingdings" panose="05000000000000000000" pitchFamily="2" charset="2"/>
              <a:buChar char="v"/>
            </a:pPr>
            <a:endParaRPr lang="en-US" sz="2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200" b="1" dirty="0">
                <a:latin typeface="Times New Roman" panose="02020603050405020304" pitchFamily="18" charset="0"/>
                <a:cs typeface="Times New Roman" panose="02020603050405020304" pitchFamily="18" charset="0"/>
              </a:rPr>
              <a:t>To solve this problem, we will need three variable names to store each of the three numbers.</a:t>
            </a:r>
          </a:p>
          <a:p>
            <a:pPr>
              <a:buFont typeface="Wingdings" panose="05000000000000000000" pitchFamily="2" charset="2"/>
              <a:buChar char="v"/>
            </a:pPr>
            <a:endParaRPr lang="en-US" sz="2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Let us use the names x, y and z to represent the numbers we want to find their sum.</a:t>
            </a:r>
          </a:p>
          <a:p>
            <a:endParaRPr lang="en-US" sz="2200" dirty="0">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72E18AF7-278D-4158-9202-925C91DF2D71}"/>
              </a:ext>
            </a:extLst>
          </p:cNvPr>
          <p:cNvSpPr>
            <a:spLocks noGrp="1"/>
          </p:cNvSpPr>
          <p:nvPr>
            <p:ph sz="half" idx="2"/>
          </p:nvPr>
        </p:nvSpPr>
        <p:spPr>
          <a:xfrm>
            <a:off x="6217920" y="1845734"/>
            <a:ext cx="5656028" cy="4250265"/>
          </a:xfrm>
        </p:spPr>
        <p:txBody>
          <a:bodyPr/>
          <a:lstStyle/>
          <a:p>
            <a:r>
              <a:rPr lang="en-US" sz="2000" dirty="0">
                <a:latin typeface="Times New Roman" panose="02020603050405020304" pitchFamily="18" charset="0"/>
                <a:cs typeface="Times New Roman" panose="02020603050405020304" pitchFamily="18" charset="0"/>
              </a:rPr>
              <a:t>The steps needed to solve the problem are as follows: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1. </a:t>
            </a:r>
            <a:r>
              <a:rPr lang="en-US" sz="2000" b="1" dirty="0">
                <a:latin typeface="Times New Roman" panose="02020603050405020304" pitchFamily="18" charset="0"/>
                <a:cs typeface="Times New Roman" panose="02020603050405020304" pitchFamily="18" charset="0"/>
              </a:rPr>
              <a:t>Accept the three numbers into the three variables x, y and z</a:t>
            </a:r>
          </a:p>
          <a:p>
            <a:r>
              <a:rPr lang="en-US" sz="2000" b="1" dirty="0">
                <a:latin typeface="Times New Roman" panose="02020603050405020304" pitchFamily="18" charset="0"/>
                <a:cs typeface="Times New Roman" panose="02020603050405020304" pitchFamily="18" charset="0"/>
              </a:rPr>
              <a:t>2. Add x, y, z and store the results in sum</a:t>
            </a:r>
          </a:p>
          <a:p>
            <a:r>
              <a:rPr lang="en-US" sz="2000" b="1" dirty="0">
                <a:latin typeface="Times New Roman" panose="02020603050405020304" pitchFamily="18" charset="0"/>
                <a:cs typeface="Times New Roman" panose="02020603050405020304" pitchFamily="18" charset="0"/>
              </a:rPr>
              <a:t>3. Write out sum</a:t>
            </a:r>
          </a:p>
          <a:p>
            <a:endParaRPr lang="en-US" dirty="0"/>
          </a:p>
        </p:txBody>
      </p:sp>
    </p:spTree>
    <p:extLst>
      <p:ext uri="{BB962C8B-B14F-4D97-AF65-F5344CB8AC3E}">
        <p14:creationId xmlns:p14="http://schemas.microsoft.com/office/powerpoint/2010/main" val="4160673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490158-4ADC-43AA-A6B7-0A80E0736C41}"/>
              </a:ext>
            </a:extLst>
          </p:cNvPr>
          <p:cNvSpPr>
            <a:spLocks noGrp="1"/>
          </p:cNvSpPr>
          <p:nvPr>
            <p:ph type="title"/>
          </p:nvPr>
        </p:nvSpPr>
        <p:spPr/>
        <p:txBody>
          <a:bodyPr/>
          <a:lstStyle/>
          <a:p>
            <a:r>
              <a:rPr lang="en-US" dirty="0"/>
              <a:t>Adding three numbers: example using pseudocode</a:t>
            </a:r>
          </a:p>
        </p:txBody>
      </p:sp>
      <p:sp>
        <p:nvSpPr>
          <p:cNvPr id="6" name="Content Placeholder 5">
            <a:extLst>
              <a:ext uri="{FF2B5EF4-FFF2-40B4-BE49-F238E27FC236}">
                <a16:creationId xmlns:a16="http://schemas.microsoft.com/office/drawing/2014/main" id="{E058F587-46C8-4898-BA8C-F5DA8B36E836}"/>
              </a:ext>
            </a:extLst>
          </p:cNvPr>
          <p:cNvSpPr>
            <a:spLocks noGrp="1"/>
          </p:cNvSpPr>
          <p:nvPr>
            <p:ph idx="1"/>
          </p:nvPr>
        </p:nvSpPr>
        <p:spPr>
          <a:xfrm>
            <a:off x="1097280" y="1845733"/>
            <a:ext cx="10789920" cy="4316527"/>
          </a:xfrm>
        </p:spPr>
        <p:txBody>
          <a:bodyPr>
            <a:normAutofit/>
          </a:bodyPr>
          <a:lstStyle/>
          <a:p>
            <a:r>
              <a:rPr lang="en-US" sz="2600" dirty="0">
                <a:latin typeface="Times New Roman" panose="02020603050405020304" pitchFamily="18" charset="0"/>
                <a:cs typeface="Times New Roman" panose="02020603050405020304" pitchFamily="18" charset="0"/>
              </a:rPr>
              <a:t>We can write the above statements in a more compact way or a manner close to programming language as follows</a:t>
            </a:r>
          </a:p>
          <a:p>
            <a:endParaRPr lang="en-US" sz="2600" dirty="0">
              <a:latin typeface="Times New Roman" panose="02020603050405020304" pitchFamily="18" charset="0"/>
              <a:cs typeface="Times New Roman" panose="02020603050405020304" pitchFamily="18" charset="0"/>
            </a:endParaRPr>
          </a:p>
          <a:p>
            <a:pPr marL="1471400" lvl="8" indent="0">
              <a:buNone/>
            </a:pPr>
            <a:r>
              <a:rPr lang="en-US" sz="4000" dirty="0">
                <a:latin typeface="Times New Roman" panose="02020603050405020304" pitchFamily="18" charset="0"/>
                <a:cs typeface="Times New Roman" panose="02020603050405020304" pitchFamily="18" charset="0"/>
              </a:rPr>
              <a:t>1. INPUT x, y, z</a:t>
            </a:r>
          </a:p>
          <a:p>
            <a:pPr marL="1471400" lvl="8" indent="0">
              <a:buNone/>
            </a:pPr>
            <a:r>
              <a:rPr lang="en-US" sz="4000" dirty="0">
                <a:latin typeface="Times New Roman" panose="02020603050405020304" pitchFamily="18" charset="0"/>
                <a:cs typeface="Times New Roman" panose="02020603050405020304" pitchFamily="18" charset="0"/>
              </a:rPr>
              <a:t>2. sum = </a:t>
            </a:r>
            <a:r>
              <a:rPr lang="en-US" sz="4000" dirty="0" err="1">
                <a:latin typeface="Times New Roman" panose="02020603050405020304" pitchFamily="18" charset="0"/>
                <a:cs typeface="Times New Roman" panose="02020603050405020304" pitchFamily="18" charset="0"/>
              </a:rPr>
              <a:t>x+y+z</a:t>
            </a:r>
            <a:endParaRPr lang="en-US" sz="4000" dirty="0">
              <a:latin typeface="Times New Roman" panose="02020603050405020304" pitchFamily="18" charset="0"/>
              <a:cs typeface="Times New Roman" panose="02020603050405020304" pitchFamily="18" charset="0"/>
            </a:endParaRPr>
          </a:p>
          <a:p>
            <a:pPr marL="1471400" lvl="8" indent="0">
              <a:buNone/>
            </a:pPr>
            <a:r>
              <a:rPr lang="en-US" sz="4000" dirty="0">
                <a:latin typeface="Times New Roman" panose="02020603050405020304" pitchFamily="18" charset="0"/>
                <a:cs typeface="Times New Roman" panose="02020603050405020304" pitchFamily="18" charset="0"/>
              </a:rPr>
              <a:t>3. WRITE sum</a:t>
            </a:r>
          </a:p>
          <a:p>
            <a:pPr marL="1471400" lvl="8" indent="0">
              <a:buNone/>
            </a:pPr>
            <a:r>
              <a:rPr lang="en-US" sz="4000" dirty="0">
                <a:latin typeface="Times New Roman" panose="02020603050405020304" pitchFamily="18" charset="0"/>
                <a:cs typeface="Times New Roman" panose="02020603050405020304" pitchFamily="18" charset="0"/>
              </a:rPr>
              <a:t>4. STOP</a:t>
            </a:r>
          </a:p>
          <a:p>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3806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490158-4ADC-43AA-A6B7-0A80E0736C41}"/>
              </a:ext>
            </a:extLst>
          </p:cNvPr>
          <p:cNvSpPr>
            <a:spLocks noGrp="1"/>
          </p:cNvSpPr>
          <p:nvPr>
            <p:ph type="title"/>
          </p:nvPr>
        </p:nvSpPr>
        <p:spPr/>
        <p:txBody>
          <a:bodyPr/>
          <a:lstStyle/>
          <a:p>
            <a:r>
              <a:rPr lang="en-US" dirty="0"/>
              <a:t>Adding four numbers: example using pseudocode</a:t>
            </a:r>
          </a:p>
        </p:txBody>
      </p:sp>
      <p:sp>
        <p:nvSpPr>
          <p:cNvPr id="5" name="Content Placeholder 4">
            <a:extLst>
              <a:ext uri="{FF2B5EF4-FFF2-40B4-BE49-F238E27FC236}">
                <a16:creationId xmlns:a16="http://schemas.microsoft.com/office/drawing/2014/main" id="{E1E9EA09-77D1-4DAC-961B-8CDD80822E32}"/>
              </a:ext>
            </a:extLst>
          </p:cNvPr>
          <p:cNvSpPr>
            <a:spLocks noGrp="1"/>
          </p:cNvSpPr>
          <p:nvPr>
            <p:ph idx="1"/>
          </p:nvPr>
        </p:nvSpPr>
        <p:spPr>
          <a:xfrm>
            <a:off x="1097280" y="1845734"/>
            <a:ext cx="10058400" cy="4555066"/>
          </a:xfrm>
        </p:spPr>
        <p:txBody>
          <a:bodyPr>
            <a:normAutofit lnSpcReduction="10000"/>
          </a:bodyPr>
          <a:lstStyle/>
          <a:p>
            <a:endParaRPr lang="en-US" dirty="0"/>
          </a:p>
          <a:p>
            <a:r>
              <a:rPr lang="en-US" sz="2600" dirty="0"/>
              <a:t>Similarly, to write a computer solution to find the sum of 4 numbers, we would need four variables to store the four umbers. In this case, the computer solution would be as follows:</a:t>
            </a:r>
          </a:p>
          <a:p>
            <a:endParaRPr lang="en-US" sz="2600" dirty="0"/>
          </a:p>
          <a:p>
            <a:pPr marL="1471400" lvl="8" indent="0">
              <a:buNone/>
            </a:pPr>
            <a:r>
              <a:rPr lang="en-US" sz="4000" dirty="0"/>
              <a:t>1. INPUT w, x, y, z</a:t>
            </a:r>
          </a:p>
          <a:p>
            <a:pPr marL="1471400" lvl="8" indent="0">
              <a:buNone/>
            </a:pPr>
            <a:r>
              <a:rPr lang="en-US" sz="4000" dirty="0"/>
              <a:t>2. sum = </a:t>
            </a:r>
            <a:r>
              <a:rPr lang="en-US" sz="4000" dirty="0" err="1"/>
              <a:t>w+x+y+z</a:t>
            </a:r>
            <a:endParaRPr lang="en-US" sz="4000" dirty="0"/>
          </a:p>
          <a:p>
            <a:pPr marL="1471400" lvl="8" indent="0">
              <a:buNone/>
            </a:pPr>
            <a:r>
              <a:rPr lang="en-US" sz="4000" dirty="0"/>
              <a:t>3. WRITE sum</a:t>
            </a:r>
          </a:p>
          <a:p>
            <a:pPr marL="1471400" lvl="8" indent="0">
              <a:buNone/>
            </a:pPr>
            <a:r>
              <a:rPr lang="en-US" sz="4000" dirty="0"/>
              <a:t>3. STOP</a:t>
            </a:r>
          </a:p>
          <a:p>
            <a:endParaRPr lang="en-US" dirty="0"/>
          </a:p>
        </p:txBody>
      </p:sp>
    </p:spTree>
    <p:extLst>
      <p:ext uri="{BB962C8B-B14F-4D97-AF65-F5344CB8AC3E}">
        <p14:creationId xmlns:p14="http://schemas.microsoft.com/office/powerpoint/2010/main" val="102674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01056-00D2-48A0-A4B1-958B0FBE3EF6}"/>
              </a:ext>
            </a:extLst>
          </p:cNvPr>
          <p:cNvSpPr>
            <a:spLocks noGrp="1"/>
          </p:cNvSpPr>
          <p:nvPr>
            <p:ph type="title"/>
          </p:nvPr>
        </p:nvSpPr>
        <p:spPr/>
        <p:txBody>
          <a:bodyPr/>
          <a:lstStyle/>
          <a:p>
            <a:r>
              <a:rPr lang="en-US" dirty="0"/>
              <a:t>Exercise 1</a:t>
            </a:r>
          </a:p>
        </p:txBody>
      </p:sp>
      <p:sp>
        <p:nvSpPr>
          <p:cNvPr id="3" name="Content Placeholder 2">
            <a:extLst>
              <a:ext uri="{FF2B5EF4-FFF2-40B4-BE49-F238E27FC236}">
                <a16:creationId xmlns:a16="http://schemas.microsoft.com/office/drawing/2014/main" id="{4E74A80E-5B30-46DB-89EB-A09B4351187E}"/>
              </a:ext>
            </a:extLst>
          </p:cNvPr>
          <p:cNvSpPr>
            <a:spLocks noGrp="1"/>
          </p:cNvSpPr>
          <p:nvPr>
            <p:ph idx="1"/>
          </p:nvPr>
        </p:nvSpPr>
        <p:spPr>
          <a:xfrm>
            <a:off x="1097279" y="1845734"/>
            <a:ext cx="10750163" cy="4396040"/>
          </a:xfrm>
        </p:spPr>
        <p:txBody>
          <a:bodyPr>
            <a:normAutofit/>
          </a:bodyPr>
          <a:lstStyle/>
          <a:p>
            <a:endParaRPr lang="en-US" sz="4000" b="0" i="0" u="none" strike="noStrike" baseline="0" dirty="0">
              <a:solidFill>
                <a:srgbClr val="000000"/>
              </a:solidFill>
              <a:latin typeface="Calibri" panose="020F0502020204030204" pitchFamily="34" charset="0"/>
            </a:endParaRPr>
          </a:p>
          <a:p>
            <a:endParaRPr lang="en-US" sz="4000" dirty="0">
              <a:solidFill>
                <a:srgbClr val="000000"/>
              </a:solidFill>
              <a:latin typeface="Calibri" panose="020F0502020204030204" pitchFamily="34" charset="0"/>
            </a:endParaRPr>
          </a:p>
          <a:p>
            <a:r>
              <a:rPr lang="en-US" sz="4000" b="0" i="0" u="none" strike="noStrike" baseline="0" dirty="0">
                <a:solidFill>
                  <a:srgbClr val="000000"/>
                </a:solidFill>
                <a:latin typeface="Calibri" panose="020F0502020204030204" pitchFamily="34" charset="0"/>
              </a:rPr>
              <a:t>Write a computer solution using pseudocode to read two numbers and multiplies them together and print out their product. </a:t>
            </a:r>
          </a:p>
          <a:p>
            <a:endParaRPr lang="en-US" sz="4000" dirty="0"/>
          </a:p>
        </p:txBody>
      </p:sp>
    </p:spTree>
    <p:extLst>
      <p:ext uri="{BB962C8B-B14F-4D97-AF65-F5344CB8AC3E}">
        <p14:creationId xmlns:p14="http://schemas.microsoft.com/office/powerpoint/2010/main" val="4259612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7B628A2-F923-4F4C-B6F5-2A83CF477E21}"/>
              </a:ext>
            </a:extLst>
          </p:cNvPr>
          <p:cNvSpPr>
            <a:spLocks noGrp="1" noChangeArrowheads="1"/>
          </p:cNvSpPr>
          <p:nvPr>
            <p:ph type="title"/>
          </p:nvPr>
        </p:nvSpPr>
        <p:spPr/>
        <p:txBody>
          <a:bodyPr/>
          <a:lstStyle/>
          <a:p>
            <a:pPr algn="ctr"/>
            <a:r>
              <a:rPr lang="en-US" altLang="en-US" dirty="0"/>
              <a:t>Exercise 2</a:t>
            </a:r>
          </a:p>
        </p:txBody>
      </p:sp>
      <p:sp>
        <p:nvSpPr>
          <p:cNvPr id="10243" name="Rectangle 3">
            <a:extLst>
              <a:ext uri="{FF2B5EF4-FFF2-40B4-BE49-F238E27FC236}">
                <a16:creationId xmlns:a16="http://schemas.microsoft.com/office/drawing/2014/main" id="{AB364B1D-94F8-43A6-B272-580266FE6D9B}"/>
              </a:ext>
            </a:extLst>
          </p:cNvPr>
          <p:cNvSpPr>
            <a:spLocks noGrp="1" noChangeArrowheads="1"/>
          </p:cNvSpPr>
          <p:nvPr>
            <p:ph type="body" idx="1"/>
          </p:nvPr>
        </p:nvSpPr>
        <p:spPr/>
        <p:txBody>
          <a:bodyPr>
            <a:normAutofit/>
          </a:bodyPr>
          <a:lstStyle/>
          <a:p>
            <a:pPr>
              <a:lnSpc>
                <a:spcPct val="90000"/>
              </a:lnSpc>
              <a:buFont typeface="Wingdings" panose="05000000000000000000" pitchFamily="2" charset="2"/>
              <a:buNone/>
            </a:pPr>
            <a:endParaRPr lang="en-US" altLang="en-US" sz="2800" b="1" dirty="0"/>
          </a:p>
          <a:p>
            <a:pPr>
              <a:lnSpc>
                <a:spcPct val="90000"/>
              </a:lnSpc>
              <a:buFont typeface="Wingdings" panose="05000000000000000000" pitchFamily="2" charset="2"/>
              <a:buNone/>
            </a:pPr>
            <a:endParaRPr lang="en-US" altLang="en-US" sz="2800" b="1" dirty="0"/>
          </a:p>
          <a:p>
            <a:pPr>
              <a:lnSpc>
                <a:spcPct val="90000"/>
              </a:lnSpc>
              <a:buFont typeface="Wingdings" panose="05000000000000000000" pitchFamily="2" charset="2"/>
              <a:buNone/>
            </a:pPr>
            <a:r>
              <a:rPr lang="en-US" altLang="en-US" sz="2800" b="1" dirty="0"/>
              <a:t>Write a computer solution using pseudocode to  accept four marks from a person, and finds the average of the marks. If the average is less than 40, the computer should output “FAIL” else the computer should output “PASS”</a:t>
            </a:r>
            <a:endParaRPr lang="en-US" altLang="en-US" sz="2800" dirty="0"/>
          </a:p>
        </p:txBody>
      </p:sp>
    </p:spTree>
    <p:extLst>
      <p:ext uri="{BB962C8B-B14F-4D97-AF65-F5344CB8AC3E}">
        <p14:creationId xmlns:p14="http://schemas.microsoft.com/office/powerpoint/2010/main" val="2906924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66A07-D738-48EC-A1F4-858FE92B3EBD}"/>
              </a:ext>
            </a:extLst>
          </p:cNvPr>
          <p:cNvSpPr>
            <a:spLocks noGrp="1"/>
          </p:cNvSpPr>
          <p:nvPr>
            <p:ph type="title"/>
          </p:nvPr>
        </p:nvSpPr>
        <p:spPr/>
        <p:txBody>
          <a:bodyPr/>
          <a:lstStyle/>
          <a:p>
            <a:r>
              <a:rPr lang="en-US" dirty="0"/>
              <a:t>Exercise 3</a:t>
            </a:r>
          </a:p>
        </p:txBody>
      </p:sp>
      <p:sp>
        <p:nvSpPr>
          <p:cNvPr id="3" name="Content Placeholder 2">
            <a:extLst>
              <a:ext uri="{FF2B5EF4-FFF2-40B4-BE49-F238E27FC236}">
                <a16:creationId xmlns:a16="http://schemas.microsoft.com/office/drawing/2014/main" id="{6C204582-DCAB-4579-BA41-6EFA236FDD8A}"/>
              </a:ext>
            </a:extLst>
          </p:cNvPr>
          <p:cNvSpPr>
            <a:spLocks noGrp="1"/>
          </p:cNvSpPr>
          <p:nvPr>
            <p:ph idx="1"/>
          </p:nvPr>
        </p:nvSpPr>
        <p:spPr/>
        <p:txBody>
          <a:bodyPr/>
          <a:lstStyle/>
          <a:p>
            <a:endParaRPr lang="en-US" dirty="0"/>
          </a:p>
          <a:p>
            <a:r>
              <a:rPr lang="en-US" sz="4000" b="1" i="0" u="none" strike="noStrike" baseline="0" dirty="0">
                <a:solidFill>
                  <a:srgbClr val="000000"/>
                </a:solidFill>
                <a:latin typeface="Calibri" panose="020F0502020204030204" pitchFamily="34" charset="0"/>
              </a:rPr>
              <a:t>Write a computer solution using pseudocode to accept a temperature reading in Fahrenheit, convert it to degrees Celsius and display the results to the computer screen</a:t>
            </a:r>
            <a:endParaRPr lang="en-US" sz="4000" b="1" dirty="0"/>
          </a:p>
        </p:txBody>
      </p:sp>
    </p:spTree>
    <p:extLst>
      <p:ext uri="{BB962C8B-B14F-4D97-AF65-F5344CB8AC3E}">
        <p14:creationId xmlns:p14="http://schemas.microsoft.com/office/powerpoint/2010/main" val="2657740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8691E-9CDF-4920-BF7C-10F700E86E77}"/>
              </a:ext>
            </a:extLst>
          </p:cNvPr>
          <p:cNvSpPr>
            <a:spLocks noGrp="1"/>
          </p:cNvSpPr>
          <p:nvPr>
            <p:ph type="title"/>
          </p:nvPr>
        </p:nvSpPr>
        <p:spPr/>
        <p:txBody>
          <a:bodyPr/>
          <a:lstStyle/>
          <a:p>
            <a:r>
              <a:rPr lang="en-US" dirty="0"/>
              <a:t>Exercise 4</a:t>
            </a:r>
          </a:p>
        </p:txBody>
      </p:sp>
      <p:sp>
        <p:nvSpPr>
          <p:cNvPr id="3" name="Content Placeholder 2">
            <a:extLst>
              <a:ext uri="{FF2B5EF4-FFF2-40B4-BE49-F238E27FC236}">
                <a16:creationId xmlns:a16="http://schemas.microsoft.com/office/drawing/2014/main" id="{A7123CB1-3D76-4E82-ABF3-DFB38EB22161}"/>
              </a:ext>
            </a:extLst>
          </p:cNvPr>
          <p:cNvSpPr>
            <a:spLocks noGrp="1"/>
          </p:cNvSpPr>
          <p:nvPr>
            <p:ph idx="1"/>
          </p:nvPr>
        </p:nvSpPr>
        <p:spPr/>
        <p:txBody>
          <a:bodyPr>
            <a:normAutofit/>
          </a:bodyPr>
          <a:lstStyle/>
          <a:p>
            <a:endParaRPr lang="en-US" sz="3000" b="0" i="0" u="none" strike="noStrike" baseline="0" dirty="0">
              <a:solidFill>
                <a:srgbClr val="000000"/>
              </a:solidFill>
              <a:latin typeface="Calibri" panose="020F0502020204030204" pitchFamily="34" charset="0"/>
            </a:endParaRPr>
          </a:p>
          <a:p>
            <a:r>
              <a:rPr lang="en-US" sz="3000" b="0" i="0" u="none" strike="noStrike" baseline="0" dirty="0">
                <a:solidFill>
                  <a:srgbClr val="000000"/>
                </a:solidFill>
                <a:latin typeface="Calibri" panose="020F0502020204030204" pitchFamily="34" charset="0"/>
              </a:rPr>
              <a:t>Write pseudo code that performs the following: Ask a user to enter a number. If the number is between 0 and 10, write the word blue. If the number is between 10 and 20, write the word red. if the number is between 20 and 30, write the word green. If it is any other number, write that it is not a correct color option. </a:t>
            </a:r>
          </a:p>
          <a:p>
            <a:endParaRPr lang="en-US" sz="3000" dirty="0"/>
          </a:p>
        </p:txBody>
      </p:sp>
    </p:spTree>
    <p:extLst>
      <p:ext uri="{BB962C8B-B14F-4D97-AF65-F5344CB8AC3E}">
        <p14:creationId xmlns:p14="http://schemas.microsoft.com/office/powerpoint/2010/main" val="3022320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D6476-FE36-4D84-A44F-552E8A0E1CB5}"/>
              </a:ext>
            </a:extLst>
          </p:cNvPr>
          <p:cNvSpPr>
            <a:spLocks noGrp="1"/>
          </p:cNvSpPr>
          <p:nvPr>
            <p:ph type="title"/>
          </p:nvPr>
        </p:nvSpPr>
        <p:spPr/>
        <p:txBody>
          <a:bodyPr>
            <a:normAutofit fontScale="90000"/>
          </a:bodyPr>
          <a:lstStyle/>
          <a:p>
            <a:r>
              <a:rPr lang="en-US" dirty="0"/>
              <a:t>Example: Write a computer solution in pseudocode to find the average of N numbers</a:t>
            </a:r>
          </a:p>
        </p:txBody>
      </p:sp>
      <p:sp>
        <p:nvSpPr>
          <p:cNvPr id="3" name="Content Placeholder 2">
            <a:extLst>
              <a:ext uri="{FF2B5EF4-FFF2-40B4-BE49-F238E27FC236}">
                <a16:creationId xmlns:a16="http://schemas.microsoft.com/office/drawing/2014/main" id="{E14CEF54-FFE9-49C6-9DD7-FE7E44145822}"/>
              </a:ext>
            </a:extLst>
          </p:cNvPr>
          <p:cNvSpPr>
            <a:spLocks noGrp="1"/>
          </p:cNvSpPr>
          <p:nvPr>
            <p:ph sz="half" idx="1"/>
          </p:nvPr>
        </p:nvSpPr>
        <p:spPr>
          <a:xfrm>
            <a:off x="318052" y="2213112"/>
            <a:ext cx="5716987" cy="3655981"/>
          </a:xfrm>
        </p:spPr>
        <p:txBody>
          <a:bodyPr>
            <a:normAutofit lnSpcReduction="10000"/>
          </a:bodyPr>
          <a:lstStyle/>
          <a:p>
            <a:r>
              <a:rPr lang="en-US" b="1" dirty="0"/>
              <a:t>Write a computer solution in pseudocode to find the average of N numbers</a:t>
            </a:r>
          </a:p>
          <a:p>
            <a:endParaRPr lang="en-US" dirty="0"/>
          </a:p>
          <a:p>
            <a:endParaRPr lang="en-US" dirty="0"/>
          </a:p>
          <a:p>
            <a:endParaRPr lang="en-US" dirty="0"/>
          </a:p>
          <a:p>
            <a:r>
              <a:rPr lang="en-US" dirty="0"/>
              <a:t>To be able to write down the steps needed, we need to identify our inputs, mathematical formulas if any and expected output.</a:t>
            </a:r>
          </a:p>
          <a:p>
            <a:endParaRPr lang="en-US" dirty="0"/>
          </a:p>
          <a:p>
            <a:r>
              <a:rPr lang="en-US" dirty="0"/>
              <a:t> These are as follows:</a:t>
            </a:r>
          </a:p>
          <a:p>
            <a:endParaRPr lang="en-US" dirty="0"/>
          </a:p>
        </p:txBody>
      </p:sp>
      <p:sp>
        <p:nvSpPr>
          <p:cNvPr id="4" name="Content Placeholder 3">
            <a:extLst>
              <a:ext uri="{FF2B5EF4-FFF2-40B4-BE49-F238E27FC236}">
                <a16:creationId xmlns:a16="http://schemas.microsoft.com/office/drawing/2014/main" id="{CE4B53A2-03C2-4626-B04A-3001EA27C9D5}"/>
              </a:ext>
            </a:extLst>
          </p:cNvPr>
          <p:cNvSpPr>
            <a:spLocks noGrp="1"/>
          </p:cNvSpPr>
          <p:nvPr>
            <p:ph sz="half" idx="2"/>
          </p:nvPr>
        </p:nvSpPr>
        <p:spPr>
          <a:xfrm>
            <a:off x="6217920" y="2001077"/>
            <a:ext cx="5716986" cy="4121427"/>
          </a:xfrm>
        </p:spPr>
        <p:txBody>
          <a:bodyPr>
            <a:normAutofit lnSpcReduction="10000"/>
          </a:bodyPr>
          <a:lstStyle/>
          <a:p>
            <a:r>
              <a:rPr lang="en-US" dirty="0"/>
              <a:t>1. </a:t>
            </a:r>
            <a:r>
              <a:rPr lang="en-US" b="1" dirty="0"/>
              <a:t>The inputs to the program </a:t>
            </a:r>
            <a:r>
              <a:rPr lang="en-US" dirty="0"/>
              <a:t>would be:</a:t>
            </a:r>
          </a:p>
          <a:p>
            <a:endParaRPr lang="en-US" dirty="0"/>
          </a:p>
          <a:p>
            <a:r>
              <a:rPr lang="en-US" dirty="0"/>
              <a:t>A. We need to know the </a:t>
            </a:r>
            <a:r>
              <a:rPr lang="en-US" b="1" dirty="0">
                <a:solidFill>
                  <a:srgbClr val="0070C0"/>
                </a:solidFill>
              </a:rPr>
              <a:t>number of students (N).</a:t>
            </a:r>
          </a:p>
          <a:p>
            <a:r>
              <a:rPr lang="en-US" dirty="0"/>
              <a:t>This is required so that when the solution is translated into a program, it will enable the computer to know the number of times a user should prompted to enter a student’s age</a:t>
            </a:r>
          </a:p>
          <a:p>
            <a:endParaRPr lang="en-US" dirty="0"/>
          </a:p>
          <a:p>
            <a:r>
              <a:rPr lang="en-US" dirty="0"/>
              <a:t>B. </a:t>
            </a:r>
            <a:r>
              <a:rPr lang="en-US" b="1" dirty="0">
                <a:solidFill>
                  <a:srgbClr val="0070C0"/>
                </a:solidFill>
              </a:rPr>
              <a:t>all the ages of the N students involved</a:t>
            </a:r>
            <a:r>
              <a:rPr lang="en-US" dirty="0"/>
              <a:t>. These ages would be accepted as input one at a time</a:t>
            </a:r>
          </a:p>
          <a:p>
            <a:endParaRPr lang="en-US" dirty="0"/>
          </a:p>
        </p:txBody>
      </p:sp>
    </p:spTree>
    <p:extLst>
      <p:ext uri="{BB962C8B-B14F-4D97-AF65-F5344CB8AC3E}">
        <p14:creationId xmlns:p14="http://schemas.microsoft.com/office/powerpoint/2010/main" val="525742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D6476-FE36-4D84-A44F-552E8A0E1CB5}"/>
              </a:ext>
            </a:extLst>
          </p:cNvPr>
          <p:cNvSpPr>
            <a:spLocks noGrp="1"/>
          </p:cNvSpPr>
          <p:nvPr>
            <p:ph type="title"/>
          </p:nvPr>
        </p:nvSpPr>
        <p:spPr/>
        <p:txBody>
          <a:bodyPr>
            <a:normAutofit fontScale="90000"/>
          </a:bodyPr>
          <a:lstStyle/>
          <a:p>
            <a:r>
              <a:rPr lang="en-US" dirty="0"/>
              <a:t>Example: Write a computer solution in pseudocode to find the average of N numbers</a:t>
            </a:r>
            <a:br>
              <a:rPr lang="en-US" dirty="0"/>
            </a:br>
            <a:endParaRPr lang="en-US" dirty="0"/>
          </a:p>
        </p:txBody>
      </p:sp>
      <p:sp>
        <p:nvSpPr>
          <p:cNvPr id="3" name="Content Placeholder 2">
            <a:extLst>
              <a:ext uri="{FF2B5EF4-FFF2-40B4-BE49-F238E27FC236}">
                <a16:creationId xmlns:a16="http://schemas.microsoft.com/office/drawing/2014/main" id="{E14CEF54-FFE9-49C6-9DD7-FE7E44145822}"/>
              </a:ext>
            </a:extLst>
          </p:cNvPr>
          <p:cNvSpPr>
            <a:spLocks noGrp="1"/>
          </p:cNvSpPr>
          <p:nvPr>
            <p:ph idx="1"/>
          </p:nvPr>
        </p:nvSpPr>
        <p:spPr/>
        <p:txBody>
          <a:bodyPr>
            <a:normAutofit/>
          </a:bodyPr>
          <a:lstStyle/>
          <a:p>
            <a:r>
              <a:rPr lang="en-US" sz="3000" dirty="0"/>
              <a:t>2. Output : The output will be the </a:t>
            </a:r>
            <a:r>
              <a:rPr lang="en-US" sz="3000" b="1" dirty="0"/>
              <a:t>computed average </a:t>
            </a:r>
            <a:r>
              <a:rPr lang="en-US" sz="3000" dirty="0"/>
              <a:t>based on  all the ages accepted as input</a:t>
            </a:r>
          </a:p>
          <a:p>
            <a:endParaRPr lang="en-US" sz="3000" dirty="0"/>
          </a:p>
          <a:p>
            <a:endParaRPr lang="en-US" sz="3000" dirty="0"/>
          </a:p>
          <a:p>
            <a:endParaRPr lang="en-US" sz="3000" dirty="0"/>
          </a:p>
          <a:p>
            <a:r>
              <a:rPr lang="en-US" sz="3000" dirty="0"/>
              <a:t>3. Processing /Formula: We need to </a:t>
            </a:r>
            <a:r>
              <a:rPr lang="en-US" sz="3000" b="1" dirty="0"/>
              <a:t>find the sum of all ages and then divide by the total number of students. </a:t>
            </a:r>
          </a:p>
        </p:txBody>
      </p:sp>
    </p:spTree>
    <p:extLst>
      <p:ext uri="{BB962C8B-B14F-4D97-AF65-F5344CB8AC3E}">
        <p14:creationId xmlns:p14="http://schemas.microsoft.com/office/powerpoint/2010/main" val="51654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normAutofit/>
          </a:bodyPr>
          <a:lstStyle/>
          <a:p>
            <a:r>
              <a:rPr lang="en-US" dirty="0"/>
              <a:t>Analysis of the problem: </a:t>
            </a:r>
            <a:r>
              <a:rPr lang="en-US" sz="3300" dirty="0"/>
              <a:t>Write a computer solution in pseudocode to find the average of N numbers</a:t>
            </a:r>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p:txBody>
          <a:bodyPr/>
          <a:lstStyle/>
          <a:p>
            <a:r>
              <a:rPr lang="en-US" dirty="0"/>
              <a:t>From the above problem, it is realized that we need the following:</a:t>
            </a:r>
          </a:p>
          <a:p>
            <a:endParaRPr lang="en-US" dirty="0"/>
          </a:p>
          <a:p>
            <a:r>
              <a:rPr lang="en-US" dirty="0" err="1"/>
              <a:t>i</a:t>
            </a:r>
            <a:r>
              <a:rPr lang="en-US" dirty="0"/>
              <a:t>. An accumulator we will refer to as SUM, to add the ages of the students involved. This “SUM” variable must first be initialized to zero. </a:t>
            </a:r>
          </a:p>
          <a:p>
            <a:r>
              <a:rPr lang="en-US" dirty="0"/>
              <a:t>Mathematically, this can be written as SUM = 0;</a:t>
            </a:r>
          </a:p>
          <a:p>
            <a:endParaRPr lang="en-US" dirty="0"/>
          </a:p>
          <a:p>
            <a:r>
              <a:rPr lang="en-US" dirty="0"/>
              <a:t>We have to set SUM to zero since we want to be sure that before we start getting the ages, we have not put any value in SUM that would affect our final results.</a:t>
            </a:r>
          </a:p>
        </p:txBody>
      </p:sp>
    </p:spTree>
    <p:extLst>
      <p:ext uri="{BB962C8B-B14F-4D97-AF65-F5344CB8AC3E}">
        <p14:creationId xmlns:p14="http://schemas.microsoft.com/office/powerpoint/2010/main" val="913819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795130" y="1970623"/>
            <a:ext cx="10601739" cy="4358757"/>
          </a:xfrm>
          <a:prstGeom prst="rect">
            <a:avLst/>
          </a:prstGeom>
        </p:spPr>
        <p:txBody>
          <a:bodyPr vert="horz" wrap="square" lIns="0" tIns="48895" rIns="0" bIns="0" rtlCol="0">
            <a:spAutoFit/>
          </a:bodyPr>
          <a:lstStyle/>
          <a:p>
            <a:pPr marL="286385" marR="5080" indent="-274320" algn="just">
              <a:lnSpc>
                <a:spcPct val="90000"/>
              </a:lnSpc>
              <a:spcBef>
                <a:spcPts val="385"/>
              </a:spcBef>
              <a:buClr>
                <a:srgbClr val="FD8537"/>
              </a:buClr>
              <a:buSzPct val="68750"/>
              <a:buFont typeface="Wingdings"/>
              <a:buChar char=""/>
              <a:tabLst>
                <a:tab pos="287020" algn="l"/>
              </a:tabLst>
            </a:pPr>
            <a:r>
              <a:rPr sz="2200" spc="-5" dirty="0">
                <a:latin typeface="Times New Roman" panose="02020603050405020304" pitchFamily="18" charset="0"/>
                <a:cs typeface="Times New Roman" panose="02020603050405020304" pitchFamily="18" charset="0"/>
              </a:rPr>
              <a:t>It is a list of instructions specifying a precise description  of a </a:t>
            </a:r>
            <a:r>
              <a:rPr sz="2200" b="1" spc="-5" dirty="0">
                <a:latin typeface="Times New Roman" panose="02020603050405020304" pitchFamily="18" charset="0"/>
                <a:cs typeface="Times New Roman" panose="02020603050405020304" pitchFamily="18" charset="0"/>
              </a:rPr>
              <a:t>step by </a:t>
            </a:r>
            <a:r>
              <a:rPr sz="2200" b="1" dirty="0">
                <a:latin typeface="Times New Roman" panose="02020603050405020304" pitchFamily="18" charset="0"/>
                <a:cs typeface="Times New Roman" panose="02020603050405020304" pitchFamily="18" charset="0"/>
              </a:rPr>
              <a:t>step </a:t>
            </a:r>
            <a:r>
              <a:rPr sz="2200" b="1" spc="-5" dirty="0">
                <a:latin typeface="Times New Roman" panose="02020603050405020304" pitchFamily="18" charset="0"/>
                <a:cs typeface="Times New Roman" panose="02020603050405020304" pitchFamily="18" charset="0"/>
              </a:rPr>
              <a:t>process </a:t>
            </a:r>
            <a:r>
              <a:rPr sz="2200" dirty="0">
                <a:latin typeface="Times New Roman" panose="02020603050405020304" pitchFamily="18" charset="0"/>
                <a:cs typeface="Times New Roman" panose="02020603050405020304" pitchFamily="18" charset="0"/>
              </a:rPr>
              <a:t>that </a:t>
            </a:r>
            <a:r>
              <a:rPr sz="2200" b="1" spc="-5" dirty="0">
                <a:latin typeface="Times New Roman" panose="02020603050405020304" pitchFamily="18" charset="0"/>
                <a:cs typeface="Times New Roman" panose="02020603050405020304" pitchFamily="18" charset="0"/>
              </a:rPr>
              <a:t>terminates after a finite  number of steps </a:t>
            </a:r>
            <a:r>
              <a:rPr sz="2200" dirty="0">
                <a:latin typeface="Times New Roman" panose="02020603050405020304" pitchFamily="18" charset="0"/>
                <a:cs typeface="Times New Roman" panose="02020603050405020304" pitchFamily="18" charset="0"/>
              </a:rPr>
              <a:t>for </a:t>
            </a:r>
            <a:r>
              <a:rPr sz="2200" spc="-5" dirty="0">
                <a:latin typeface="Times New Roman" panose="02020603050405020304" pitchFamily="18" charset="0"/>
                <a:cs typeface="Times New Roman" panose="02020603050405020304" pitchFamily="18" charset="0"/>
              </a:rPr>
              <a:t>solving an </a:t>
            </a:r>
            <a:r>
              <a:rPr sz="2200" dirty="0">
                <a:latin typeface="Times New Roman" panose="02020603050405020304" pitchFamily="18" charset="0"/>
                <a:cs typeface="Times New Roman" panose="02020603050405020304" pitchFamily="18" charset="0"/>
              </a:rPr>
              <a:t>algorithm</a:t>
            </a:r>
            <a:r>
              <a:rPr sz="2200" spc="585" dirty="0">
                <a:latin typeface="Times New Roman" panose="02020603050405020304" pitchFamily="18" charset="0"/>
                <a:cs typeface="Times New Roman" panose="02020603050405020304" pitchFamily="18" charset="0"/>
              </a:rPr>
              <a:t> </a:t>
            </a:r>
            <a:r>
              <a:rPr sz="2200" spc="-5" dirty="0">
                <a:latin typeface="Times New Roman" panose="02020603050405020304" pitchFamily="18" charset="0"/>
                <a:cs typeface="Times New Roman" panose="02020603050405020304" pitchFamily="18" charset="0"/>
              </a:rPr>
              <a:t>problem  producing </a:t>
            </a:r>
            <a:r>
              <a:rPr sz="2200" dirty="0">
                <a:latin typeface="Times New Roman" panose="02020603050405020304" pitchFamily="18" charset="0"/>
                <a:cs typeface="Times New Roman" panose="02020603050405020304" pitchFamily="18" charset="0"/>
              </a:rPr>
              <a:t>the correct </a:t>
            </a:r>
            <a:r>
              <a:rPr sz="2200" spc="-5" dirty="0">
                <a:latin typeface="Times New Roman" panose="02020603050405020304" pitchFamily="18" charset="0"/>
                <a:cs typeface="Times New Roman" panose="02020603050405020304" pitchFamily="18" charset="0"/>
              </a:rPr>
              <a:t>answer in </a:t>
            </a:r>
            <a:r>
              <a:rPr sz="2200" dirty="0">
                <a:latin typeface="Times New Roman" panose="02020603050405020304" pitchFamily="18" charset="0"/>
                <a:cs typeface="Times New Roman" panose="02020603050405020304" pitchFamily="18" charset="0"/>
              </a:rPr>
              <a:t>the</a:t>
            </a:r>
            <a:r>
              <a:rPr sz="2200" spc="25" dirty="0">
                <a:latin typeface="Times New Roman" panose="02020603050405020304" pitchFamily="18" charset="0"/>
                <a:cs typeface="Times New Roman" panose="02020603050405020304" pitchFamily="18" charset="0"/>
              </a:rPr>
              <a:t> </a:t>
            </a:r>
            <a:r>
              <a:rPr sz="2200" spc="-5" dirty="0">
                <a:latin typeface="Times New Roman" panose="02020603050405020304" pitchFamily="18" charset="0"/>
                <a:cs typeface="Times New Roman" panose="02020603050405020304" pitchFamily="18" charset="0"/>
              </a:rPr>
              <a:t>end.</a:t>
            </a:r>
            <a:endParaRPr lang="en-US" sz="2200" spc="-5" dirty="0">
              <a:latin typeface="Times New Roman" panose="02020603050405020304" pitchFamily="18" charset="0"/>
              <a:cs typeface="Times New Roman" panose="02020603050405020304" pitchFamily="18" charset="0"/>
            </a:endParaRPr>
          </a:p>
          <a:p>
            <a:pPr marL="286385" marR="5080" indent="-274320" algn="just">
              <a:lnSpc>
                <a:spcPct val="90000"/>
              </a:lnSpc>
              <a:spcBef>
                <a:spcPts val="385"/>
              </a:spcBef>
              <a:buClr>
                <a:srgbClr val="FD8537"/>
              </a:buClr>
              <a:buSzPct val="68750"/>
              <a:buFont typeface="Wingdings"/>
              <a:buChar char=""/>
              <a:tabLst>
                <a:tab pos="287020" algn="l"/>
              </a:tabLst>
            </a:pPr>
            <a:endParaRPr sz="2200" dirty="0">
              <a:latin typeface="Times New Roman" panose="02020603050405020304" pitchFamily="18" charset="0"/>
              <a:cs typeface="Times New Roman" panose="02020603050405020304" pitchFamily="18" charset="0"/>
            </a:endParaRPr>
          </a:p>
          <a:p>
            <a:pPr>
              <a:spcBef>
                <a:spcPts val="55"/>
              </a:spcBef>
              <a:buClr>
                <a:srgbClr val="FD8537"/>
              </a:buClr>
              <a:buFont typeface="Wingdings"/>
              <a:buChar char=""/>
            </a:pPr>
            <a:endParaRPr sz="2200" dirty="0">
              <a:latin typeface="Times New Roman" panose="02020603050405020304" pitchFamily="18" charset="0"/>
              <a:cs typeface="Times New Roman" panose="02020603050405020304" pitchFamily="18" charset="0"/>
            </a:endParaRPr>
          </a:p>
          <a:p>
            <a:pPr marL="287020" indent="-274320">
              <a:buClr>
                <a:srgbClr val="FD8537"/>
              </a:buClr>
              <a:buSzPct val="68750"/>
              <a:buFont typeface="Wingdings"/>
              <a:buChar char=""/>
              <a:tabLst>
                <a:tab pos="287020" algn="l"/>
              </a:tabLst>
            </a:pPr>
            <a:r>
              <a:rPr sz="2200" dirty="0">
                <a:latin typeface="Times New Roman" panose="02020603050405020304" pitchFamily="18" charset="0"/>
                <a:cs typeface="Times New Roman" panose="02020603050405020304" pitchFamily="18" charset="0"/>
              </a:rPr>
              <a:t>It </a:t>
            </a:r>
            <a:r>
              <a:rPr sz="2200" spc="-5" dirty="0">
                <a:latin typeface="Times New Roman" panose="02020603050405020304" pitchFamily="18" charset="0"/>
                <a:cs typeface="Times New Roman" panose="02020603050405020304" pitchFamily="18" charset="0"/>
              </a:rPr>
              <a:t>is a recipe </a:t>
            </a:r>
            <a:r>
              <a:rPr sz="2200" dirty="0">
                <a:latin typeface="Times New Roman" panose="02020603050405020304" pitchFamily="18" charset="0"/>
                <a:cs typeface="Times New Roman" panose="02020603050405020304" pitchFamily="18" charset="0"/>
              </a:rPr>
              <a:t>for </a:t>
            </a:r>
            <a:r>
              <a:rPr sz="2200" spc="-5" dirty="0">
                <a:latin typeface="Times New Roman" panose="02020603050405020304" pitchFamily="18" charset="0"/>
                <a:cs typeface="Times New Roman" panose="02020603050405020304" pitchFamily="18" charset="0"/>
              </a:rPr>
              <a:t>solving</a:t>
            </a:r>
            <a:r>
              <a:rPr sz="2200" spc="10" dirty="0">
                <a:latin typeface="Times New Roman" panose="02020603050405020304" pitchFamily="18" charset="0"/>
                <a:cs typeface="Times New Roman" panose="02020603050405020304" pitchFamily="18" charset="0"/>
              </a:rPr>
              <a:t> </a:t>
            </a:r>
            <a:r>
              <a:rPr sz="2200" spc="-5" dirty="0">
                <a:latin typeface="Times New Roman" panose="02020603050405020304" pitchFamily="18" charset="0"/>
                <a:cs typeface="Times New Roman" panose="02020603050405020304" pitchFamily="18" charset="0"/>
              </a:rPr>
              <a:t>problems.</a:t>
            </a:r>
            <a:endParaRPr lang="en-US" sz="2200" spc="-5" dirty="0">
              <a:latin typeface="Times New Roman" panose="02020603050405020304" pitchFamily="18" charset="0"/>
              <a:cs typeface="Times New Roman" panose="02020603050405020304" pitchFamily="18" charset="0"/>
            </a:endParaRPr>
          </a:p>
          <a:p>
            <a:pPr marL="287020" indent="-274320">
              <a:buClr>
                <a:srgbClr val="FD8537"/>
              </a:buClr>
              <a:buSzPct val="68750"/>
              <a:buFont typeface="Wingdings"/>
              <a:buChar char=""/>
              <a:tabLst>
                <a:tab pos="287020" algn="l"/>
              </a:tabLst>
            </a:pPr>
            <a:endParaRPr sz="2200" dirty="0">
              <a:latin typeface="Times New Roman" panose="02020603050405020304" pitchFamily="18" charset="0"/>
              <a:cs typeface="Times New Roman" panose="02020603050405020304" pitchFamily="18" charset="0"/>
            </a:endParaRPr>
          </a:p>
          <a:p>
            <a:pPr>
              <a:spcBef>
                <a:spcPts val="40"/>
              </a:spcBef>
              <a:buClr>
                <a:srgbClr val="FD8537"/>
              </a:buClr>
              <a:buFont typeface="Wingdings"/>
              <a:buChar char=""/>
            </a:pPr>
            <a:endParaRPr sz="2200" dirty="0">
              <a:latin typeface="Times New Roman" panose="02020603050405020304" pitchFamily="18" charset="0"/>
              <a:cs typeface="Times New Roman" panose="02020603050405020304" pitchFamily="18" charset="0"/>
            </a:endParaRPr>
          </a:p>
          <a:p>
            <a:pPr marL="286385" marR="6350" indent="-274320" algn="just">
              <a:lnSpc>
                <a:spcPts val="2590"/>
              </a:lnSpc>
              <a:buClr>
                <a:srgbClr val="FD8537"/>
              </a:buClr>
              <a:buSzPct val="68750"/>
              <a:buFont typeface="Wingdings"/>
              <a:buChar char=""/>
              <a:tabLst>
                <a:tab pos="287020" algn="l"/>
              </a:tabLst>
            </a:pPr>
            <a:r>
              <a:rPr sz="2200" dirty="0">
                <a:latin typeface="Times New Roman" panose="02020603050405020304" pitchFamily="18" charset="0"/>
                <a:cs typeface="Times New Roman" panose="02020603050405020304" pitchFamily="18" charset="0"/>
              </a:rPr>
              <a:t>A </a:t>
            </a:r>
            <a:r>
              <a:rPr sz="2200" spc="-5" dirty="0">
                <a:latin typeface="Times New Roman" panose="02020603050405020304" pitchFamily="18" charset="0"/>
                <a:cs typeface="Times New Roman" panose="02020603050405020304" pitchFamily="18" charset="0"/>
              </a:rPr>
              <a:t>finite </a:t>
            </a:r>
            <a:r>
              <a:rPr sz="2200" dirty="0">
                <a:latin typeface="Times New Roman" panose="02020603050405020304" pitchFamily="18" charset="0"/>
                <a:cs typeface="Times New Roman" panose="02020603050405020304" pitchFamily="18" charset="0"/>
              </a:rPr>
              <a:t>set </a:t>
            </a:r>
            <a:r>
              <a:rPr sz="2200" spc="-5" dirty="0">
                <a:latin typeface="Times New Roman" panose="02020603050405020304" pitchFamily="18" charset="0"/>
                <a:cs typeface="Times New Roman" panose="02020603050405020304" pitchFamily="18" charset="0"/>
              </a:rPr>
              <a:t>of an instruction </a:t>
            </a:r>
            <a:r>
              <a:rPr sz="2200" dirty="0">
                <a:latin typeface="Times New Roman" panose="02020603050405020304" pitchFamily="18" charset="0"/>
                <a:cs typeface="Times New Roman" panose="02020603050405020304" pitchFamily="18" charset="0"/>
              </a:rPr>
              <a:t>that </a:t>
            </a:r>
            <a:r>
              <a:rPr sz="2200" spc="-5" dirty="0">
                <a:latin typeface="Times New Roman" panose="02020603050405020304" pitchFamily="18" charset="0"/>
                <a:cs typeface="Times New Roman" panose="02020603050405020304" pitchFamily="18" charset="0"/>
              </a:rPr>
              <a:t>specifies a sequence of  operation </a:t>
            </a:r>
            <a:r>
              <a:rPr sz="2200" dirty="0">
                <a:latin typeface="Times New Roman" panose="02020603050405020304" pitchFamily="18" charset="0"/>
                <a:cs typeface="Times New Roman" panose="02020603050405020304" pitchFamily="18" charset="0"/>
              </a:rPr>
              <a:t>to </a:t>
            </a:r>
            <a:r>
              <a:rPr sz="2200" spc="-5" dirty="0">
                <a:latin typeface="Times New Roman" panose="02020603050405020304" pitchFamily="18" charset="0"/>
                <a:cs typeface="Times New Roman" panose="02020603050405020304" pitchFamily="18" charset="0"/>
              </a:rPr>
              <a:t>be carried out in order </a:t>
            </a:r>
            <a:r>
              <a:rPr sz="2200" dirty="0">
                <a:latin typeface="Times New Roman" panose="02020603050405020304" pitchFamily="18" charset="0"/>
                <a:cs typeface="Times New Roman" panose="02020603050405020304" pitchFamily="18" charset="0"/>
              </a:rPr>
              <a:t>to </a:t>
            </a:r>
            <a:r>
              <a:rPr sz="2200" spc="-5" dirty="0">
                <a:latin typeface="Times New Roman" panose="02020603050405020304" pitchFamily="18" charset="0"/>
                <a:cs typeface="Times New Roman" panose="02020603050405020304" pitchFamily="18" charset="0"/>
              </a:rPr>
              <a:t>solve a specific  problem.</a:t>
            </a:r>
            <a:endParaRPr lang="en-US" sz="2200" spc="-5" dirty="0">
              <a:latin typeface="Times New Roman" panose="02020603050405020304" pitchFamily="18" charset="0"/>
              <a:cs typeface="Times New Roman" panose="02020603050405020304" pitchFamily="18" charset="0"/>
            </a:endParaRPr>
          </a:p>
          <a:p>
            <a:pPr marL="286385" marR="6350" indent="-274320" algn="just">
              <a:lnSpc>
                <a:spcPts val="2590"/>
              </a:lnSpc>
              <a:buClr>
                <a:srgbClr val="FD8537"/>
              </a:buClr>
              <a:buSzPct val="68750"/>
              <a:buFont typeface="Wingdings"/>
              <a:buChar char=""/>
              <a:tabLst>
                <a:tab pos="287020" algn="l"/>
              </a:tabLst>
            </a:pPr>
            <a:endParaRPr sz="2200" dirty="0">
              <a:latin typeface="Times New Roman" panose="02020603050405020304" pitchFamily="18" charset="0"/>
              <a:cs typeface="Times New Roman" panose="02020603050405020304" pitchFamily="18" charset="0"/>
            </a:endParaRPr>
          </a:p>
          <a:p>
            <a:pPr>
              <a:spcBef>
                <a:spcPts val="5"/>
              </a:spcBef>
              <a:buClr>
                <a:srgbClr val="FD8537"/>
              </a:buClr>
              <a:buFont typeface="Wingdings"/>
              <a:buChar char=""/>
            </a:pPr>
            <a:endParaRPr sz="2200" dirty="0">
              <a:latin typeface="Times New Roman" panose="02020603050405020304" pitchFamily="18" charset="0"/>
              <a:cs typeface="Times New Roman" panose="02020603050405020304" pitchFamily="18" charset="0"/>
            </a:endParaRPr>
          </a:p>
          <a:p>
            <a:pPr marL="286385" marR="6350" indent="-274320" algn="just">
              <a:lnSpc>
                <a:spcPts val="2590"/>
              </a:lnSpc>
              <a:buClr>
                <a:srgbClr val="FD8537"/>
              </a:buClr>
              <a:buSzPct val="68750"/>
              <a:buFont typeface="Wingdings"/>
              <a:buChar char=""/>
              <a:tabLst>
                <a:tab pos="287020" algn="l"/>
              </a:tabLst>
            </a:pPr>
            <a:r>
              <a:rPr sz="2200" spc="-5" dirty="0">
                <a:latin typeface="Times New Roman" panose="02020603050405020304" pitchFamily="18" charset="0"/>
                <a:cs typeface="Times New Roman" panose="02020603050405020304" pitchFamily="18" charset="0"/>
              </a:rPr>
              <a:t>An </a:t>
            </a:r>
            <a:r>
              <a:rPr sz="2200" dirty="0">
                <a:latin typeface="Times New Roman" panose="02020603050405020304" pitchFamily="18" charset="0"/>
                <a:cs typeface="Times New Roman" panose="02020603050405020304" pitchFamily="18" charset="0"/>
              </a:rPr>
              <a:t>unambiguous </a:t>
            </a:r>
            <a:r>
              <a:rPr sz="2200" spc="-5" dirty="0">
                <a:latin typeface="Times New Roman" panose="02020603050405020304" pitchFamily="18" charset="0"/>
                <a:cs typeface="Times New Roman" panose="02020603050405020304" pitchFamily="18" charset="0"/>
              </a:rPr>
              <a:t>procedure </a:t>
            </a:r>
            <a:r>
              <a:rPr sz="2200" dirty="0">
                <a:latin typeface="Times New Roman" panose="02020603050405020304" pitchFamily="18" charset="0"/>
                <a:cs typeface="Times New Roman" panose="02020603050405020304" pitchFamily="18" charset="0"/>
              </a:rPr>
              <a:t>specifying </a:t>
            </a:r>
            <a:r>
              <a:rPr sz="2200" spc="-5" dirty="0">
                <a:latin typeface="Times New Roman" panose="02020603050405020304" pitchFamily="18" charset="0"/>
                <a:cs typeface="Times New Roman" panose="02020603050405020304" pitchFamily="18" charset="0"/>
              </a:rPr>
              <a:t>a </a:t>
            </a:r>
            <a:r>
              <a:rPr sz="2200" dirty="0">
                <a:latin typeface="Times New Roman" panose="02020603050405020304" pitchFamily="18" charset="0"/>
                <a:cs typeface="Times New Roman" panose="02020603050405020304" pitchFamily="18" charset="0"/>
              </a:rPr>
              <a:t>finite </a:t>
            </a:r>
            <a:r>
              <a:rPr sz="2200" spc="-5" dirty="0">
                <a:latin typeface="Times New Roman" panose="02020603050405020304" pitchFamily="18" charset="0"/>
                <a:cs typeface="Times New Roman" panose="02020603050405020304" pitchFamily="18" charset="0"/>
              </a:rPr>
              <a:t>number of  </a:t>
            </a:r>
            <a:r>
              <a:rPr sz="2200" dirty="0">
                <a:latin typeface="Times New Roman" panose="02020603050405020304" pitchFamily="18" charset="0"/>
                <a:cs typeface="Times New Roman" panose="02020603050405020304" pitchFamily="18" charset="0"/>
              </a:rPr>
              <a:t>steps to </a:t>
            </a:r>
            <a:r>
              <a:rPr sz="2200" spc="-5" dirty="0">
                <a:latin typeface="Times New Roman" panose="02020603050405020304" pitchFamily="18" charset="0"/>
                <a:cs typeface="Times New Roman" panose="02020603050405020304" pitchFamily="18" charset="0"/>
              </a:rPr>
              <a:t>be</a:t>
            </a:r>
            <a:r>
              <a:rPr sz="2200" spc="-35" dirty="0">
                <a:latin typeface="Times New Roman" panose="02020603050405020304" pitchFamily="18" charset="0"/>
                <a:cs typeface="Times New Roman" panose="02020603050405020304" pitchFamily="18" charset="0"/>
              </a:rPr>
              <a:t> </a:t>
            </a:r>
            <a:r>
              <a:rPr sz="2200" spc="-5" dirty="0">
                <a:latin typeface="Times New Roman" panose="02020603050405020304" pitchFamily="18" charset="0"/>
                <a:cs typeface="Times New Roman" panose="02020603050405020304" pitchFamily="18" charset="0"/>
              </a:rPr>
              <a:t>taken.</a:t>
            </a:r>
            <a:endParaRPr sz="2200" dirty="0">
              <a:latin typeface="Times New Roman" panose="02020603050405020304" pitchFamily="18" charset="0"/>
              <a:cs typeface="Times New Roman" panose="02020603050405020304" pitchFamily="18" charset="0"/>
            </a:endParaRPr>
          </a:p>
        </p:txBody>
      </p:sp>
      <p:sp>
        <p:nvSpPr>
          <p:cNvPr id="6" name="Title 5">
            <a:extLst>
              <a:ext uri="{FF2B5EF4-FFF2-40B4-BE49-F238E27FC236}">
                <a16:creationId xmlns:a16="http://schemas.microsoft.com/office/drawing/2014/main" id="{EF1CEE0B-5B25-4515-B7A3-44B54F6E5AEE}"/>
              </a:ext>
            </a:extLst>
          </p:cNvPr>
          <p:cNvSpPr>
            <a:spLocks noGrp="1"/>
          </p:cNvSpPr>
          <p:nvPr>
            <p:ph type="title"/>
          </p:nvPr>
        </p:nvSpPr>
        <p:spPr/>
        <p:txBody>
          <a:bodyPr/>
          <a:lstStyle/>
          <a:p>
            <a:r>
              <a:rPr lang="en-US" dirty="0"/>
              <a:t>Algorithm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Analysis of the problem: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p:txBody>
          <a:bodyPr/>
          <a:lstStyle/>
          <a:p>
            <a:r>
              <a:rPr lang="en-US" dirty="0"/>
              <a:t>From the above problem, it is realized that we need the following:</a:t>
            </a:r>
          </a:p>
          <a:p>
            <a:endParaRPr lang="en-US" dirty="0"/>
          </a:p>
          <a:p>
            <a:r>
              <a:rPr lang="en-US" dirty="0"/>
              <a:t>ii. A counter ( we will refer to this as counter) </a:t>
            </a:r>
          </a:p>
          <a:p>
            <a:r>
              <a:rPr lang="en-US" dirty="0"/>
              <a:t>A counter is required to keep track of the number of students whose ages have been accepted from the user and fed into the computer so as to determine at any point in time whether or not more data should be accepted. We shall also set counter to zero as COUNTER = 0.</a:t>
            </a:r>
          </a:p>
          <a:p>
            <a:endParaRPr lang="en-US" dirty="0"/>
          </a:p>
          <a:p>
            <a:r>
              <a:rPr lang="en-US" dirty="0"/>
              <a:t>We are setting counter to zero because at this stage, no data has been entered</a:t>
            </a:r>
          </a:p>
        </p:txBody>
      </p:sp>
    </p:spTree>
    <p:extLst>
      <p:ext uri="{BB962C8B-B14F-4D97-AF65-F5344CB8AC3E}">
        <p14:creationId xmlns:p14="http://schemas.microsoft.com/office/powerpoint/2010/main" val="352975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Analysis of the problem: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a:xfrm>
            <a:off x="1097279" y="2173357"/>
            <a:ext cx="10816425" cy="4134677"/>
          </a:xfrm>
        </p:spPr>
        <p:txBody>
          <a:bodyPr>
            <a:normAutofit/>
          </a:bodyPr>
          <a:lstStyle/>
          <a:p>
            <a:r>
              <a:rPr lang="en-US" sz="3000" dirty="0"/>
              <a:t>iii. The next thing we have to do is to ask for a student’s age. We shall use the word “READ” to get an input from the user</a:t>
            </a:r>
          </a:p>
          <a:p>
            <a:endParaRPr lang="en-US" sz="3000" dirty="0"/>
          </a:p>
          <a:p>
            <a:r>
              <a:rPr lang="en-US" sz="3000" b="1" dirty="0"/>
              <a:t>We shall also use a variable age to hold the input value being read</a:t>
            </a:r>
          </a:p>
          <a:p>
            <a:endParaRPr lang="en-US" sz="3000" dirty="0"/>
          </a:p>
          <a:p>
            <a:r>
              <a:rPr lang="en-US" sz="3000" b="1" dirty="0"/>
              <a:t>So this step can be written as READ AGE</a:t>
            </a:r>
          </a:p>
        </p:txBody>
      </p:sp>
    </p:spTree>
    <p:extLst>
      <p:ext uri="{BB962C8B-B14F-4D97-AF65-F5344CB8AC3E}">
        <p14:creationId xmlns:p14="http://schemas.microsoft.com/office/powerpoint/2010/main" val="3960377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Analysis of the problem: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a:xfrm>
            <a:off x="1097280" y="1845734"/>
            <a:ext cx="10498372" cy="4422544"/>
          </a:xfrm>
        </p:spPr>
        <p:txBody>
          <a:bodyPr>
            <a:normAutofit/>
          </a:bodyPr>
          <a:lstStyle/>
          <a:p>
            <a:r>
              <a:rPr lang="en-US" sz="2400" dirty="0"/>
              <a:t>From the above problem, it is realized that we need the following:</a:t>
            </a:r>
          </a:p>
          <a:p>
            <a:endParaRPr lang="en-US" sz="2400" dirty="0"/>
          </a:p>
          <a:p>
            <a:r>
              <a:rPr lang="en-US" sz="2400" dirty="0"/>
              <a:t>Iv. The AGE should be added to the content of the accumulator, SUM.</a:t>
            </a:r>
          </a:p>
          <a:p>
            <a:r>
              <a:rPr lang="en-US" sz="2400" dirty="0"/>
              <a:t>After this addition, the new value of SUM should replace whatever value was in SUM before the addition</a:t>
            </a:r>
          </a:p>
          <a:p>
            <a:r>
              <a:rPr lang="en-US" sz="2400" dirty="0"/>
              <a:t>We will therefore write this as SUM = SUM + AGE.</a:t>
            </a:r>
          </a:p>
          <a:p>
            <a:endParaRPr lang="en-US" sz="2400" dirty="0"/>
          </a:p>
          <a:p>
            <a:r>
              <a:rPr lang="en-US" sz="2400" dirty="0"/>
              <a:t>Note that this statement SUM = SUM + AGE means add the value of AGE to the current value of SUM and replace the value in SUM by the results of the addition</a:t>
            </a:r>
          </a:p>
        </p:txBody>
      </p:sp>
    </p:spTree>
    <p:extLst>
      <p:ext uri="{BB962C8B-B14F-4D97-AF65-F5344CB8AC3E}">
        <p14:creationId xmlns:p14="http://schemas.microsoft.com/office/powerpoint/2010/main" val="22696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Analysis of the problem: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p:txBody>
          <a:bodyPr/>
          <a:lstStyle/>
          <a:p>
            <a:r>
              <a:rPr lang="en-US" dirty="0"/>
              <a:t>From the above problem, it is realized that we need the following:</a:t>
            </a:r>
          </a:p>
          <a:p>
            <a:endParaRPr lang="en-US" dirty="0"/>
          </a:p>
          <a:p>
            <a:r>
              <a:rPr lang="en-US" dirty="0"/>
              <a:t>V. Whenever an age is read and added to the SUM, the value of the counter should be increased by 1, that is add 1 to the current value of COUNTER and then replace the old value of the COUNTER by the new value.</a:t>
            </a:r>
          </a:p>
          <a:p>
            <a:endParaRPr lang="en-US" dirty="0"/>
          </a:p>
          <a:p>
            <a:r>
              <a:rPr lang="en-US" dirty="0"/>
              <a:t>In pseudocode, this can be written as COUNTER = COUNTER + 1.</a:t>
            </a:r>
          </a:p>
          <a:p>
            <a:endParaRPr lang="en-US" dirty="0"/>
          </a:p>
          <a:p>
            <a:r>
              <a:rPr lang="en-US" dirty="0"/>
              <a:t>The value of COUNTER will enable us to check at any given time  whether all input values have been entered or not.</a:t>
            </a:r>
          </a:p>
        </p:txBody>
      </p:sp>
    </p:spTree>
    <p:extLst>
      <p:ext uri="{BB962C8B-B14F-4D97-AF65-F5344CB8AC3E}">
        <p14:creationId xmlns:p14="http://schemas.microsoft.com/office/powerpoint/2010/main" val="335382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68C11-C7DD-4A32-8CEA-DC0ADF82841E}"/>
              </a:ext>
            </a:extLst>
          </p:cNvPr>
          <p:cNvSpPr>
            <a:spLocks noGrp="1"/>
          </p:cNvSpPr>
          <p:nvPr>
            <p:ph type="title"/>
          </p:nvPr>
        </p:nvSpPr>
        <p:spPr/>
        <p:txBody>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Analysis of the problem: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4F8793CC-B011-4508-9EC1-DE8CC0BB2B2A}"/>
              </a:ext>
            </a:extLst>
          </p:cNvPr>
          <p:cNvSpPr>
            <a:spLocks noGrp="1"/>
          </p:cNvSpPr>
          <p:nvPr>
            <p:ph idx="1"/>
          </p:nvPr>
        </p:nvSpPr>
        <p:spPr>
          <a:xfrm>
            <a:off x="1097279" y="1845733"/>
            <a:ext cx="10538129" cy="4157501"/>
          </a:xfrm>
        </p:spPr>
        <p:txBody>
          <a:bodyPr>
            <a:normAutofit fontScale="92500" lnSpcReduction="10000"/>
          </a:bodyPr>
          <a:lstStyle/>
          <a:p>
            <a:r>
              <a:rPr lang="en-US" sz="3000" dirty="0"/>
              <a:t>From the above problem, it is realized that we need the following:</a:t>
            </a:r>
          </a:p>
          <a:p>
            <a:endParaRPr lang="en-US" sz="3000" dirty="0"/>
          </a:p>
          <a:p>
            <a:r>
              <a:rPr lang="en-US" sz="3000" dirty="0"/>
              <a:t>Vi. The reading of AGEs, adding AGEs to SUM and increasing the value of COUNTER by one should be repeated until the COUNTER value is equal to the number of students, N.</a:t>
            </a:r>
          </a:p>
          <a:p>
            <a:endParaRPr lang="en-US" sz="3000" dirty="0"/>
          </a:p>
          <a:p>
            <a:r>
              <a:rPr lang="en-US" sz="3000" dirty="0"/>
              <a:t>When this condition is met, the AVERAGE can then be computed by dividing the content of the accumulator SUM by the number of students, N</a:t>
            </a:r>
          </a:p>
        </p:txBody>
      </p:sp>
    </p:spTree>
    <p:extLst>
      <p:ext uri="{BB962C8B-B14F-4D97-AF65-F5344CB8AC3E}">
        <p14:creationId xmlns:p14="http://schemas.microsoft.com/office/powerpoint/2010/main" val="2433727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70E8C-A480-4F3B-8DB3-C2AAD0FB4A97}"/>
              </a:ext>
            </a:extLst>
          </p:cNvPr>
          <p:cNvSpPr>
            <a:spLocks noGrp="1"/>
          </p:cNvSpPr>
          <p:nvPr>
            <p:ph type="title"/>
          </p:nvPr>
        </p:nvSpPr>
        <p:spPr/>
        <p:txBody>
          <a:bodyPr>
            <a:normAutofit fontScale="90000"/>
          </a:bodyPr>
          <a:lstStyle/>
          <a:p>
            <a:r>
              <a:rPr kumimoji="0" lang="en-US" sz="48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FINAL PSEUDOCODE SOLUTION: </a:t>
            </a:r>
            <a:r>
              <a:rPr kumimoji="0" lang="en-US" sz="3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Write a computer solution in pseudocode to find the average of N numbers</a:t>
            </a:r>
            <a:endParaRPr lang="en-US" dirty="0"/>
          </a:p>
        </p:txBody>
      </p:sp>
      <p:sp>
        <p:nvSpPr>
          <p:cNvPr id="3" name="Content Placeholder 2">
            <a:extLst>
              <a:ext uri="{FF2B5EF4-FFF2-40B4-BE49-F238E27FC236}">
                <a16:creationId xmlns:a16="http://schemas.microsoft.com/office/drawing/2014/main" id="{1920EBCE-3AE1-48C0-825C-C2BB391EA428}"/>
              </a:ext>
            </a:extLst>
          </p:cNvPr>
          <p:cNvSpPr>
            <a:spLocks noGrp="1"/>
          </p:cNvSpPr>
          <p:nvPr>
            <p:ph idx="1"/>
          </p:nvPr>
        </p:nvSpPr>
        <p:spPr>
          <a:xfrm>
            <a:off x="1097279" y="1845734"/>
            <a:ext cx="10736911" cy="4435796"/>
          </a:xfrm>
        </p:spPr>
        <p:txBody>
          <a:bodyPr>
            <a:normAutofit/>
          </a:bodyPr>
          <a:lstStyle/>
          <a:p>
            <a:r>
              <a:rPr lang="en-US" dirty="0"/>
              <a:t>The entire pseudocode for finding the average of N numbers is shown below</a:t>
            </a:r>
          </a:p>
          <a:p>
            <a:r>
              <a:rPr lang="en-US" dirty="0"/>
              <a:t>1. SET a counter </a:t>
            </a:r>
            <a:r>
              <a:rPr lang="en-US" dirty="0" err="1"/>
              <a:t>COUNTER</a:t>
            </a:r>
            <a:r>
              <a:rPr lang="en-US" dirty="0"/>
              <a:t>  to 0</a:t>
            </a:r>
          </a:p>
          <a:p>
            <a:r>
              <a:rPr lang="en-US" dirty="0"/>
              <a:t>2. Set an accumulator SUM to 0</a:t>
            </a:r>
          </a:p>
          <a:p>
            <a:r>
              <a:rPr lang="en-US" dirty="0"/>
              <a:t>3. Read number of students, N</a:t>
            </a:r>
          </a:p>
          <a:p>
            <a:r>
              <a:rPr lang="en-US" dirty="0"/>
              <a:t>4. While COUNTER &lt;=N</a:t>
            </a:r>
          </a:p>
          <a:p>
            <a:pPr marL="384048" lvl="2" indent="0">
              <a:buNone/>
            </a:pPr>
            <a:r>
              <a:rPr lang="en-US" dirty="0"/>
              <a:t>5. READ a student’s age, AGE</a:t>
            </a:r>
          </a:p>
          <a:p>
            <a:pPr marL="384048" lvl="2" indent="0">
              <a:buNone/>
            </a:pPr>
            <a:r>
              <a:rPr lang="en-US" dirty="0"/>
              <a:t>6. ADD age to SUM</a:t>
            </a:r>
          </a:p>
          <a:p>
            <a:pPr marL="384048" lvl="2" indent="0">
              <a:buNone/>
            </a:pPr>
            <a:r>
              <a:rPr lang="en-US" dirty="0"/>
              <a:t>7. Increase COUNTER by 1</a:t>
            </a:r>
          </a:p>
          <a:p>
            <a:pPr marL="201168" lvl="1" indent="0">
              <a:buNone/>
            </a:pPr>
            <a:r>
              <a:rPr lang="en-US" dirty="0"/>
              <a:t>8. END OF WHILE</a:t>
            </a:r>
          </a:p>
          <a:p>
            <a:pPr marL="201168" lvl="1" indent="0">
              <a:buNone/>
            </a:pPr>
            <a:r>
              <a:rPr lang="en-US" dirty="0"/>
              <a:t>9. Computer average, AVERAGE = SUM divided by N</a:t>
            </a:r>
          </a:p>
          <a:p>
            <a:pPr marL="201168" lvl="1" indent="0">
              <a:buNone/>
            </a:pPr>
            <a:r>
              <a:rPr lang="en-US" dirty="0"/>
              <a:t>10. PRINT AVERAGE</a:t>
            </a:r>
          </a:p>
          <a:p>
            <a:pPr marL="201168" lvl="1" indent="0">
              <a:buNone/>
            </a:pPr>
            <a:r>
              <a:rPr lang="en-US" dirty="0"/>
              <a:t>11. STOP</a:t>
            </a:r>
          </a:p>
        </p:txBody>
      </p:sp>
    </p:spTree>
    <p:extLst>
      <p:ext uri="{BB962C8B-B14F-4D97-AF65-F5344CB8AC3E}">
        <p14:creationId xmlns:p14="http://schemas.microsoft.com/office/powerpoint/2010/main" val="351294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6013-32C5-4221-9081-34A6A04CBC2E}"/>
              </a:ext>
            </a:extLst>
          </p:cNvPr>
          <p:cNvSpPr>
            <a:spLocks noGrp="1"/>
          </p:cNvSpPr>
          <p:nvPr>
            <p:ph type="title"/>
          </p:nvPr>
        </p:nvSpPr>
        <p:spPr/>
        <p:txBody>
          <a:bodyPr/>
          <a:lstStyle/>
          <a:p>
            <a:r>
              <a:rPr lang="en-US" dirty="0"/>
              <a:t>Algorithms</a:t>
            </a:r>
          </a:p>
        </p:txBody>
      </p:sp>
      <p:sp>
        <p:nvSpPr>
          <p:cNvPr id="3" name="Text Placeholder 2">
            <a:extLst>
              <a:ext uri="{FF2B5EF4-FFF2-40B4-BE49-F238E27FC236}">
                <a16:creationId xmlns:a16="http://schemas.microsoft.com/office/drawing/2014/main" id="{5C5367A4-9C68-4994-B7E0-8790A424FA5E}"/>
              </a:ext>
            </a:extLst>
          </p:cNvPr>
          <p:cNvSpPr>
            <a:spLocks noGrp="1"/>
          </p:cNvSpPr>
          <p:nvPr>
            <p:ph idx="1"/>
          </p:nvPr>
        </p:nvSpPr>
        <p:spPr>
          <a:xfrm>
            <a:off x="649357" y="1981201"/>
            <a:ext cx="11118573" cy="4247321"/>
          </a:xfrm>
        </p:spPr>
        <p:txBody>
          <a:bodyPr>
            <a:noAutofit/>
          </a:bodyPr>
          <a:lstStyle/>
          <a:p>
            <a:pPr algn="l">
              <a:buFont typeface="Wingdings" panose="05000000000000000000" pitchFamily="2" charset="2"/>
              <a:buChar char="v"/>
            </a:pPr>
            <a:r>
              <a:rPr lang="en-US" sz="2400" dirty="0">
                <a:latin typeface="Times New Roman" panose="02020603050405020304" pitchFamily="18" charset="0"/>
              </a:rPr>
              <a:t>In the problem-solving phase of computer programming, you will be designing algorithms. </a:t>
            </a:r>
          </a:p>
          <a:p>
            <a:pPr algn="l">
              <a:buFont typeface="Wingdings" panose="05000000000000000000" pitchFamily="2" charset="2"/>
              <a:buChar char="v"/>
            </a:pPr>
            <a:endParaRPr lang="en-US" sz="2400" dirty="0">
              <a:latin typeface="Times New Roman" panose="02020603050405020304" pitchFamily="18" charset="0"/>
            </a:endParaRPr>
          </a:p>
          <a:p>
            <a:pPr algn="l">
              <a:buFont typeface="Wingdings" panose="05000000000000000000" pitchFamily="2" charset="2"/>
              <a:buChar char="v"/>
            </a:pPr>
            <a:r>
              <a:rPr lang="en-US" sz="2400" dirty="0">
                <a:latin typeface="Times New Roman" panose="02020603050405020304" pitchFamily="18" charset="0"/>
              </a:rPr>
              <a:t>This means that you will have to be conscious of the strategies you use to solve problems in order to apply them to programming problems. </a:t>
            </a:r>
          </a:p>
          <a:p>
            <a:pPr algn="l">
              <a:buFont typeface="Wingdings" panose="05000000000000000000" pitchFamily="2" charset="2"/>
              <a:buChar char="v"/>
            </a:pPr>
            <a:endParaRPr lang="en-US" sz="2400" dirty="0">
              <a:latin typeface="Times New Roman" panose="02020603050405020304" pitchFamily="18" charset="0"/>
            </a:endParaRPr>
          </a:p>
          <a:p>
            <a:pPr algn="l">
              <a:buFont typeface="Wingdings" panose="05000000000000000000" pitchFamily="2" charset="2"/>
              <a:buChar char="v"/>
            </a:pPr>
            <a:r>
              <a:rPr lang="en-US" sz="2400" dirty="0">
                <a:latin typeface="Times New Roman" panose="02020603050405020304" pitchFamily="18" charset="0"/>
              </a:rPr>
              <a:t>These algorithms can be designed though the use of </a:t>
            </a:r>
            <a:r>
              <a:rPr lang="en-US" sz="2400" b="1" dirty="0">
                <a:latin typeface="Times New Roman" panose="02020603050405020304" pitchFamily="18" charset="0"/>
              </a:rPr>
              <a:t>flowcharts </a:t>
            </a:r>
            <a:r>
              <a:rPr lang="en-US" sz="2400" dirty="0">
                <a:latin typeface="Times New Roman" panose="02020603050405020304" pitchFamily="18" charset="0"/>
              </a:rPr>
              <a:t>or </a:t>
            </a:r>
            <a:r>
              <a:rPr lang="en-US" sz="2400" b="1" dirty="0">
                <a:latin typeface="Times New Roman" panose="02020603050405020304" pitchFamily="18" charset="0"/>
              </a:rPr>
              <a:t>pseudocode</a:t>
            </a:r>
            <a:r>
              <a:rPr lang="en-US" sz="2400" dirty="0">
                <a:latin typeface="Times New Roman" panose="02020603050405020304" pitchFamily="18" charset="0"/>
              </a:rPr>
              <a:t>.</a:t>
            </a:r>
            <a:endParaRPr lang="en-US" sz="2400" dirty="0"/>
          </a:p>
        </p:txBody>
      </p:sp>
    </p:spTree>
    <p:extLst>
      <p:ext uri="{BB962C8B-B14F-4D97-AF65-F5344CB8AC3E}">
        <p14:creationId xmlns:p14="http://schemas.microsoft.com/office/powerpoint/2010/main" val="3324507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D3841AA-DB80-4ECE-B1B8-CF229F78B50A}"/>
              </a:ext>
            </a:extLst>
          </p:cNvPr>
          <p:cNvSpPr>
            <a:spLocks noGrp="1" noChangeArrowheads="1"/>
          </p:cNvSpPr>
          <p:nvPr>
            <p:ph type="title"/>
          </p:nvPr>
        </p:nvSpPr>
        <p:spPr/>
        <p:txBody>
          <a:bodyPr/>
          <a:lstStyle/>
          <a:p>
            <a:r>
              <a:rPr lang="en-US" altLang="en-US" sz="4000" b="1" u="sng">
                <a:latin typeface="Arial" panose="020B0604020202020204" pitchFamily="34" charset="0"/>
              </a:rPr>
              <a:t>Algorithm:</a:t>
            </a:r>
          </a:p>
        </p:txBody>
      </p:sp>
      <p:sp>
        <p:nvSpPr>
          <p:cNvPr id="36867" name="Rectangle 3">
            <a:extLst>
              <a:ext uri="{FF2B5EF4-FFF2-40B4-BE49-F238E27FC236}">
                <a16:creationId xmlns:a16="http://schemas.microsoft.com/office/drawing/2014/main" id="{3E095807-B278-452B-9FC7-05B1426DAF08}"/>
              </a:ext>
            </a:extLst>
          </p:cNvPr>
          <p:cNvSpPr>
            <a:spLocks noGrp="1" noChangeArrowheads="1"/>
          </p:cNvSpPr>
          <p:nvPr>
            <p:ph idx="1"/>
          </p:nvPr>
        </p:nvSpPr>
        <p:spPr>
          <a:xfrm>
            <a:off x="397566" y="1737360"/>
            <a:ext cx="11926956" cy="5140325"/>
          </a:xfrm>
        </p:spPr>
        <p:txBody>
          <a:bodyPr/>
          <a:lstStyle/>
          <a:p>
            <a:pPr marL="571500" indent="-571500">
              <a:buNone/>
            </a:pPr>
            <a:r>
              <a:rPr lang="en-US" altLang="en-US" sz="2800" dirty="0"/>
              <a:t>    Every computer solution you write must have the following attributes:</a:t>
            </a:r>
          </a:p>
          <a:p>
            <a:pPr marL="571500" indent="-571500">
              <a:buAutoNum type="arabicPeriod"/>
            </a:pPr>
            <a:r>
              <a:rPr lang="en-US" altLang="en-US" sz="2800" b="1" dirty="0"/>
              <a:t>Finiteness</a:t>
            </a:r>
            <a:r>
              <a:rPr lang="en-US" altLang="en-US" sz="2800" dirty="0"/>
              <a:t>: It implies that the computer solution should be able to produce the required results or output after a finite number of steps.</a:t>
            </a:r>
          </a:p>
          <a:p>
            <a:pPr marL="571500" indent="-571500">
              <a:buAutoNum type="arabicPeriod"/>
            </a:pPr>
            <a:endParaRPr lang="en-US" altLang="en-US" sz="2800" dirty="0"/>
          </a:p>
          <a:p>
            <a:pPr marL="571500" indent="-571500">
              <a:buAutoNum type="arabicPeriod"/>
            </a:pPr>
            <a:r>
              <a:rPr lang="en-US" altLang="en-US" sz="2800" b="1" dirty="0"/>
              <a:t>Definiteness</a:t>
            </a:r>
            <a:r>
              <a:rPr lang="en-US" altLang="en-US" sz="2800" dirty="0"/>
              <a:t>: It means all statements in a computer solution should be precise and well defined such that it will not give room for ambiguity or confusion</a:t>
            </a:r>
          </a:p>
          <a:p>
            <a:pPr marL="571500" indent="-571500">
              <a:buAutoNum type="arabicPeriod"/>
            </a:pPr>
            <a:endParaRPr lang="en-US" altLang="en-US" sz="2800" dirty="0"/>
          </a:p>
          <a:p>
            <a:pPr marL="571500" indent="-571500">
              <a:buAutoNum type="arabicPeriod"/>
            </a:pPr>
            <a:r>
              <a:rPr lang="en-US" altLang="en-US" sz="2800" b="1" dirty="0"/>
              <a:t>Generality</a:t>
            </a:r>
            <a:r>
              <a:rPr lang="en-US" altLang="en-US" sz="2800" dirty="0"/>
              <a:t>: It implies that a computer solution should be capable of solving problems of a particular type or class and not just a particular set of input.</a:t>
            </a:r>
            <a:endParaRPr lang="en-US" altLang="en-US" sz="1600" dirty="0"/>
          </a:p>
        </p:txBody>
      </p:sp>
    </p:spTree>
    <p:extLst>
      <p:ext uri="{BB962C8B-B14F-4D97-AF65-F5344CB8AC3E}">
        <p14:creationId xmlns:p14="http://schemas.microsoft.com/office/powerpoint/2010/main" val="4082537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DD3841AA-DB80-4ECE-B1B8-CF229F78B50A}"/>
              </a:ext>
            </a:extLst>
          </p:cNvPr>
          <p:cNvSpPr>
            <a:spLocks noGrp="1" noChangeArrowheads="1"/>
          </p:cNvSpPr>
          <p:nvPr>
            <p:ph type="title"/>
          </p:nvPr>
        </p:nvSpPr>
        <p:spPr/>
        <p:txBody>
          <a:bodyPr/>
          <a:lstStyle/>
          <a:p>
            <a:r>
              <a:rPr lang="en-US" altLang="en-US" sz="4000" b="1" u="sng">
                <a:latin typeface="Arial" panose="020B0604020202020204" pitchFamily="34" charset="0"/>
              </a:rPr>
              <a:t>Algorithm:</a:t>
            </a:r>
          </a:p>
        </p:txBody>
      </p:sp>
      <p:sp>
        <p:nvSpPr>
          <p:cNvPr id="36867" name="Rectangle 3">
            <a:extLst>
              <a:ext uri="{FF2B5EF4-FFF2-40B4-BE49-F238E27FC236}">
                <a16:creationId xmlns:a16="http://schemas.microsoft.com/office/drawing/2014/main" id="{3E095807-B278-452B-9FC7-05B1426DAF08}"/>
              </a:ext>
            </a:extLst>
          </p:cNvPr>
          <p:cNvSpPr>
            <a:spLocks noGrp="1" noChangeArrowheads="1"/>
          </p:cNvSpPr>
          <p:nvPr>
            <p:ph idx="1"/>
          </p:nvPr>
        </p:nvSpPr>
        <p:spPr>
          <a:xfrm>
            <a:off x="397566" y="1737360"/>
            <a:ext cx="11926956" cy="5140325"/>
          </a:xfrm>
        </p:spPr>
        <p:txBody>
          <a:bodyPr/>
          <a:lstStyle/>
          <a:p>
            <a:pPr marL="571500" indent="-571500">
              <a:buNone/>
            </a:pPr>
            <a:r>
              <a:rPr lang="en-US" altLang="en-US" sz="2800" dirty="0"/>
              <a:t>    Every computer solution you write must have the following attributes:</a:t>
            </a:r>
          </a:p>
          <a:p>
            <a:pPr marL="571500" indent="-571500">
              <a:buNone/>
            </a:pPr>
            <a:r>
              <a:rPr lang="en-US" altLang="en-US" sz="2800" dirty="0"/>
              <a:t>4. </a:t>
            </a:r>
            <a:r>
              <a:rPr lang="en-US" altLang="en-US" sz="2800" b="1" dirty="0"/>
              <a:t>Effectiveness</a:t>
            </a:r>
            <a:r>
              <a:rPr lang="en-US" altLang="en-US" sz="2800" dirty="0"/>
              <a:t> : By effectiveness, we mean that all operations involved in a computer solution should be basic and capable of being performed mechanically in a finite number of steps</a:t>
            </a:r>
          </a:p>
          <a:p>
            <a:pPr marL="571500" indent="-571500">
              <a:buNone/>
            </a:pPr>
            <a:endParaRPr lang="en-US" altLang="en-US" sz="2800" dirty="0"/>
          </a:p>
          <a:p>
            <a:pPr marL="571500" indent="-571500">
              <a:buNone/>
            </a:pPr>
            <a:r>
              <a:rPr lang="en-US" altLang="en-US" sz="2800" dirty="0"/>
              <a:t>5. Have </a:t>
            </a:r>
            <a:r>
              <a:rPr lang="en-US" altLang="en-US" sz="2800" b="1" dirty="0"/>
              <a:t>input and output capabilities</a:t>
            </a:r>
            <a:r>
              <a:rPr lang="en-US" altLang="en-US" sz="2800" dirty="0"/>
              <a:t>: It implies that a computer solution should have a precise initial input data from a specified set that can be processed internally to generate the expected output.</a:t>
            </a:r>
          </a:p>
          <a:p>
            <a:pPr marL="571500" indent="-571500">
              <a:buNone/>
            </a:pPr>
            <a:endParaRPr lang="en-US" altLang="en-US" sz="2800" dirty="0"/>
          </a:p>
        </p:txBody>
      </p:sp>
    </p:spTree>
    <p:extLst>
      <p:ext uri="{BB962C8B-B14F-4D97-AF65-F5344CB8AC3E}">
        <p14:creationId xmlns:p14="http://schemas.microsoft.com/office/powerpoint/2010/main" val="305617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83740" y="780848"/>
            <a:ext cx="8843285" cy="628377"/>
          </a:xfrm>
          <a:prstGeom prst="rect">
            <a:avLst/>
          </a:prstGeom>
        </p:spPr>
        <p:txBody>
          <a:bodyPr vert="horz" wrap="square" lIns="0" tIns="12700" rIns="0" bIns="0" rtlCol="0" anchor="ctr">
            <a:spAutoFit/>
          </a:bodyPr>
          <a:lstStyle/>
          <a:p>
            <a:pPr marL="12700">
              <a:lnSpc>
                <a:spcPct val="100000"/>
              </a:lnSpc>
              <a:spcBef>
                <a:spcPts val="100"/>
              </a:spcBef>
            </a:pPr>
            <a:r>
              <a:rPr sz="4000" spc="-5" dirty="0">
                <a:solidFill>
                  <a:srgbClr val="000000"/>
                </a:solidFill>
              </a:rPr>
              <a:t>METHODS </a:t>
            </a:r>
            <a:r>
              <a:rPr sz="4000" dirty="0">
                <a:solidFill>
                  <a:srgbClr val="000000"/>
                </a:solidFill>
              </a:rPr>
              <a:t>OF </a:t>
            </a:r>
            <a:r>
              <a:rPr sz="4000" spc="-5" dirty="0">
                <a:solidFill>
                  <a:srgbClr val="000000"/>
                </a:solidFill>
              </a:rPr>
              <a:t>SPECIFYING</a:t>
            </a:r>
            <a:r>
              <a:rPr sz="4000" spc="350" dirty="0">
                <a:solidFill>
                  <a:srgbClr val="000000"/>
                </a:solidFill>
              </a:rPr>
              <a:t> </a:t>
            </a:r>
            <a:r>
              <a:rPr sz="4000" dirty="0">
                <a:solidFill>
                  <a:srgbClr val="000000"/>
                </a:solidFill>
              </a:rPr>
              <a:t>ALGORITHM</a:t>
            </a:r>
            <a:endParaRPr sz="4000" dirty="0"/>
          </a:p>
        </p:txBody>
      </p:sp>
      <p:sp>
        <p:nvSpPr>
          <p:cNvPr id="3" name="object 3"/>
          <p:cNvSpPr txBox="1"/>
          <p:nvPr/>
        </p:nvSpPr>
        <p:spPr>
          <a:xfrm>
            <a:off x="450575" y="2242185"/>
            <a:ext cx="11396868" cy="3129062"/>
          </a:xfrm>
          <a:prstGeom prst="rect">
            <a:avLst/>
          </a:prstGeom>
        </p:spPr>
        <p:txBody>
          <a:bodyPr vert="horz" wrap="square" lIns="0" tIns="12700" rIns="0" bIns="0" rtlCol="0">
            <a:spAutoFit/>
          </a:bodyPr>
          <a:lstStyle/>
          <a:p>
            <a:r>
              <a:rPr sz="2400" b="1" spc="-5" dirty="0">
                <a:latin typeface="Arial"/>
                <a:cs typeface="Arial"/>
              </a:rPr>
              <a:t>Pseudocode </a:t>
            </a:r>
            <a:r>
              <a:rPr sz="2400" dirty="0">
                <a:latin typeface="Arial"/>
                <a:cs typeface="Arial"/>
              </a:rPr>
              <a:t>- </a:t>
            </a:r>
            <a:r>
              <a:rPr lang="en-US" sz="2400" dirty="0">
                <a:solidFill>
                  <a:srgbClr val="000000"/>
                </a:solidFill>
                <a:latin typeface="Arial" panose="020B0604020202020204" pitchFamily="34" charset="0"/>
              </a:rPr>
              <a:t>Pseudocode (which means fake code, because its not really programming code) specifies the steps required to accomplish the task. </a:t>
            </a:r>
          </a:p>
          <a:p>
            <a:pPr>
              <a:lnSpc>
                <a:spcPct val="100000"/>
              </a:lnSpc>
              <a:buClr>
                <a:srgbClr val="FD8537"/>
              </a:buClr>
              <a:buFont typeface="Wingdings"/>
              <a:buChar char=""/>
            </a:pPr>
            <a:endParaRPr lang="en-US" sz="3550" dirty="0">
              <a:latin typeface="Arial"/>
              <a:cs typeface="Arial"/>
            </a:endParaRPr>
          </a:p>
          <a:p>
            <a:pPr>
              <a:lnSpc>
                <a:spcPct val="100000"/>
              </a:lnSpc>
              <a:buClr>
                <a:srgbClr val="FD8537"/>
              </a:buClr>
              <a:buFont typeface="Wingdings"/>
              <a:buChar char=""/>
            </a:pPr>
            <a:endParaRPr lang="en-US" sz="3550" dirty="0">
              <a:latin typeface="Arial"/>
              <a:cs typeface="Arial"/>
            </a:endParaRPr>
          </a:p>
          <a:p>
            <a:pPr>
              <a:lnSpc>
                <a:spcPct val="100000"/>
              </a:lnSpc>
              <a:buClr>
                <a:srgbClr val="FD8537"/>
              </a:buClr>
              <a:buFont typeface="Wingdings"/>
              <a:buChar char=""/>
            </a:pPr>
            <a:endParaRPr sz="3550" dirty="0">
              <a:latin typeface="Arial"/>
              <a:cs typeface="Arial"/>
            </a:endParaRPr>
          </a:p>
          <a:p>
            <a:pPr marL="286385" marR="5080" indent="-274320" algn="just">
              <a:buClr>
                <a:srgbClr val="FD8537"/>
              </a:buClr>
              <a:buSzPct val="68750"/>
              <a:buFont typeface="Wingdings"/>
              <a:buChar char=""/>
              <a:tabLst>
                <a:tab pos="287020" algn="l"/>
              </a:tabLst>
            </a:pPr>
            <a:r>
              <a:rPr sz="2400" b="1" spc="-5" dirty="0">
                <a:latin typeface="Arial"/>
                <a:cs typeface="Arial"/>
              </a:rPr>
              <a:t>Flowchart </a:t>
            </a:r>
            <a:r>
              <a:rPr sz="2400" dirty="0">
                <a:latin typeface="Arial"/>
                <a:cs typeface="Arial"/>
              </a:rPr>
              <a:t>- </a:t>
            </a:r>
            <a:r>
              <a:rPr sz="2400" spc="-5" dirty="0">
                <a:latin typeface="Arial"/>
                <a:cs typeface="Arial"/>
              </a:rPr>
              <a:t>a traditional </a:t>
            </a:r>
            <a:r>
              <a:rPr sz="2400" b="1" dirty="0">
                <a:solidFill>
                  <a:srgbClr val="00B050"/>
                </a:solidFill>
                <a:latin typeface="Arial"/>
                <a:cs typeface="Arial"/>
              </a:rPr>
              <a:t>graphical </a:t>
            </a:r>
            <a:r>
              <a:rPr sz="2400" b="1" spc="-5" dirty="0">
                <a:solidFill>
                  <a:srgbClr val="00B050"/>
                </a:solidFill>
                <a:latin typeface="Arial"/>
                <a:cs typeface="Arial"/>
              </a:rPr>
              <a:t>tool with </a:t>
            </a:r>
            <a:r>
              <a:rPr sz="2400" b="1" dirty="0">
                <a:solidFill>
                  <a:srgbClr val="00B050"/>
                </a:solidFill>
                <a:latin typeface="Arial"/>
                <a:cs typeface="Arial"/>
              </a:rPr>
              <a:t>standardized  </a:t>
            </a:r>
            <a:r>
              <a:rPr sz="2400" b="1" spc="-5" dirty="0">
                <a:solidFill>
                  <a:srgbClr val="00B050"/>
                </a:solidFill>
                <a:latin typeface="Arial"/>
                <a:cs typeface="Arial"/>
              </a:rPr>
              <a:t>symbols</a:t>
            </a:r>
            <a:r>
              <a:rPr sz="2400" spc="-5" dirty="0">
                <a:latin typeface="Arial"/>
                <a:cs typeface="Arial"/>
              </a:rPr>
              <a:t>. Show </a:t>
            </a:r>
            <a:r>
              <a:rPr sz="2400" dirty="0">
                <a:latin typeface="Arial"/>
                <a:cs typeface="Arial"/>
              </a:rPr>
              <a:t>the </a:t>
            </a:r>
            <a:r>
              <a:rPr sz="2400" spc="-5" dirty="0">
                <a:latin typeface="Arial"/>
                <a:cs typeface="Arial"/>
              </a:rPr>
              <a:t>sequence of </a:t>
            </a:r>
            <a:r>
              <a:rPr sz="2400" dirty="0">
                <a:latin typeface="Arial"/>
                <a:cs typeface="Arial"/>
              </a:rPr>
              <a:t>steps </a:t>
            </a:r>
            <a:r>
              <a:rPr sz="2400" spc="-5" dirty="0">
                <a:latin typeface="Arial"/>
                <a:cs typeface="Arial"/>
              </a:rPr>
              <a:t>in an</a:t>
            </a:r>
            <a:r>
              <a:rPr sz="2400" spc="50" dirty="0">
                <a:latin typeface="Arial"/>
                <a:cs typeface="Arial"/>
              </a:rPr>
              <a:t> </a:t>
            </a:r>
            <a:r>
              <a:rPr sz="2400" spc="-5" dirty="0">
                <a:latin typeface="Arial"/>
                <a:cs typeface="Arial"/>
              </a:rPr>
              <a:t>algorithm.</a:t>
            </a:r>
            <a:endParaRPr sz="2400" dirty="0">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704975" y="238126"/>
            <a:ext cx="6457950" cy="904875"/>
          </a:xfrm>
          <a:prstGeom prst="rect">
            <a:avLst/>
          </a:prstGeom>
        </p:spPr>
      </p:pic>
      <p:sp>
        <p:nvSpPr>
          <p:cNvPr id="3" name="object 3"/>
          <p:cNvSpPr txBox="1"/>
          <p:nvPr/>
        </p:nvSpPr>
        <p:spPr>
          <a:xfrm>
            <a:off x="516835" y="1881809"/>
            <a:ext cx="11569148" cy="3719608"/>
          </a:xfrm>
          <a:prstGeom prst="rect">
            <a:avLst/>
          </a:prstGeom>
        </p:spPr>
        <p:txBody>
          <a:bodyPr vert="horz" wrap="square" lIns="0" tIns="13335" rIns="0" bIns="0" rtlCol="0">
            <a:spAutoFit/>
          </a:bodyPr>
          <a:lstStyle/>
          <a:p>
            <a:endParaRPr lang="en-US" sz="2400" dirty="0">
              <a:solidFill>
                <a:srgbClr val="000000"/>
              </a:solidFill>
              <a:latin typeface="Arial" panose="020B0604020202020204" pitchFamily="34" charset="0"/>
            </a:endParaRPr>
          </a:p>
          <a:p>
            <a:endParaRPr lang="en-US" sz="2400" dirty="0">
              <a:solidFill>
                <a:srgbClr val="000000"/>
              </a:solidFill>
              <a:latin typeface="Arial" panose="020B0604020202020204" pitchFamily="34" charset="0"/>
            </a:endParaRPr>
          </a:p>
          <a:p>
            <a:r>
              <a:rPr lang="en-US" sz="2400" dirty="0">
                <a:solidFill>
                  <a:srgbClr val="000000"/>
                </a:solidFill>
                <a:latin typeface="Arial" panose="020B0604020202020204" pitchFamily="34" charset="0"/>
              </a:rPr>
              <a:t>•Pseudocode is a type of structured English that is used to specify an algorithm.</a:t>
            </a:r>
          </a:p>
          <a:p>
            <a:endParaRPr lang="en-US" sz="2400" dirty="0">
              <a:solidFill>
                <a:srgbClr val="000000"/>
              </a:solidFill>
              <a:latin typeface="Arial" panose="020B0604020202020204" pitchFamily="34" charset="0"/>
            </a:endParaRPr>
          </a:p>
          <a:p>
            <a:endParaRPr lang="en-US" sz="2400" dirty="0">
              <a:solidFill>
                <a:srgbClr val="000000"/>
              </a:solidFill>
              <a:latin typeface="Arial" panose="020B0604020202020204" pitchFamily="34" charset="0"/>
            </a:endParaRPr>
          </a:p>
          <a:p>
            <a:endParaRPr lang="en-US" sz="2400" dirty="0">
              <a:solidFill>
                <a:srgbClr val="000000"/>
              </a:solidFill>
              <a:latin typeface="Arial" panose="020B0604020202020204" pitchFamily="34" charset="0"/>
            </a:endParaRPr>
          </a:p>
          <a:p>
            <a:endParaRPr lang="en-US" sz="2400" dirty="0">
              <a:solidFill>
                <a:srgbClr val="000000"/>
              </a:solidFill>
              <a:latin typeface="Arial" panose="020B0604020202020204" pitchFamily="34" charset="0"/>
            </a:endParaRPr>
          </a:p>
          <a:p>
            <a:r>
              <a:rPr lang="en-US" sz="2400" dirty="0">
                <a:solidFill>
                  <a:srgbClr val="000000"/>
                </a:solidFill>
                <a:latin typeface="Arial" panose="020B0604020202020204" pitchFamily="34" charset="0"/>
              </a:rPr>
              <a:t>•Pseudocode cannot be compiled nor executed, and there are no real formatting or syntax rules.</a:t>
            </a:r>
          </a:p>
          <a:p>
            <a:pPr marL="332105" marR="13970" indent="-320040">
              <a:spcBef>
                <a:spcPts val="105"/>
              </a:spcBef>
              <a:buClr>
                <a:srgbClr val="EFAC00"/>
              </a:buClr>
              <a:buSzPct val="79687"/>
              <a:buFont typeface="Wingdings 2"/>
              <a:buChar char=""/>
              <a:tabLst>
                <a:tab pos="332105" algn="l"/>
                <a:tab pos="332740" algn="l"/>
              </a:tabLst>
            </a:pPr>
            <a:endParaRPr sz="2400" dirty="0">
              <a:latin typeface="Corbel"/>
              <a:cs typeface="Corbel"/>
            </a:endParaRPr>
          </a:p>
        </p:txBody>
      </p:sp>
    </p:spTree>
    <p:extLst>
      <p:ext uri="{BB962C8B-B14F-4D97-AF65-F5344CB8AC3E}">
        <p14:creationId xmlns:p14="http://schemas.microsoft.com/office/powerpoint/2010/main" val="289666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83E11-EC00-43E9-9202-1A8ED4D23469}"/>
              </a:ext>
            </a:extLst>
          </p:cNvPr>
          <p:cNvSpPr>
            <a:spLocks noGrp="1"/>
          </p:cNvSpPr>
          <p:nvPr>
            <p:ph type="title"/>
          </p:nvPr>
        </p:nvSpPr>
        <p:spPr/>
        <p:txBody>
          <a:bodyPr/>
          <a:lstStyle/>
          <a:p>
            <a:r>
              <a:rPr lang="en-US" dirty="0"/>
              <a:t>Pseudocode</a:t>
            </a:r>
          </a:p>
        </p:txBody>
      </p:sp>
      <p:sp>
        <p:nvSpPr>
          <p:cNvPr id="3" name="Content Placeholder 2">
            <a:extLst>
              <a:ext uri="{FF2B5EF4-FFF2-40B4-BE49-F238E27FC236}">
                <a16:creationId xmlns:a16="http://schemas.microsoft.com/office/drawing/2014/main" id="{E7B4D975-405B-414C-A271-F466E6DA53D2}"/>
              </a:ext>
            </a:extLst>
          </p:cNvPr>
          <p:cNvSpPr>
            <a:spLocks noGrp="1"/>
          </p:cNvSpPr>
          <p:nvPr>
            <p:ph idx="1"/>
          </p:nvPr>
        </p:nvSpPr>
        <p:spPr>
          <a:xfrm>
            <a:off x="159026" y="1845733"/>
            <a:ext cx="12032974" cy="4449049"/>
          </a:xfrm>
        </p:spPr>
        <p:txBody>
          <a:bodyPr>
            <a:noAutofit/>
          </a:bodyPr>
          <a:lstStyle/>
          <a:p>
            <a:pPr algn="l"/>
            <a:r>
              <a:rPr lang="en-US" sz="2400" b="0" i="0" u="none" strike="noStrike" baseline="0" dirty="0">
                <a:solidFill>
                  <a:srgbClr val="000000"/>
                </a:solidFill>
                <a:latin typeface="Arial" panose="020B0604020202020204" pitchFamily="34" charset="0"/>
              </a:rPr>
              <a:t>Pseudocode is an artificial and informal language that helps you develop algorithms.</a:t>
            </a:r>
          </a:p>
          <a:p>
            <a:pPr algn="l"/>
            <a:endParaRPr lang="en-US" sz="2400" b="0" i="0" u="none" strike="noStrike" baseline="0" dirty="0">
              <a:solidFill>
                <a:srgbClr val="000000"/>
              </a:solidFill>
              <a:latin typeface="Arial" panose="020B0604020202020204" pitchFamily="34" charset="0"/>
            </a:endParaRPr>
          </a:p>
          <a:p>
            <a:pPr algn="l">
              <a:buFont typeface="Wingdings" panose="05000000000000000000" pitchFamily="2" charset="2"/>
              <a:buChar char="v"/>
            </a:pPr>
            <a:r>
              <a:rPr lang="en-US" sz="2400" b="0" i="0" u="none" strike="noStrike" baseline="0" dirty="0">
                <a:solidFill>
                  <a:srgbClr val="000000"/>
                </a:solidFill>
                <a:latin typeface="Arial" panose="020B0604020202020204" pitchFamily="34" charset="0"/>
              </a:rPr>
              <a:t>Pseudocode is similar to everyday English; it is convenient and user friendly although it is not an actual computer programming language.</a:t>
            </a:r>
          </a:p>
          <a:p>
            <a:pPr algn="l"/>
            <a:endParaRPr lang="en-US" sz="2400" b="0" i="0" u="none" strike="noStrike" baseline="0" dirty="0">
              <a:solidFill>
                <a:srgbClr val="000000"/>
              </a:solidFill>
              <a:latin typeface="Arial" panose="020B0604020202020204" pitchFamily="34" charset="0"/>
            </a:endParaRPr>
          </a:p>
          <a:p>
            <a:pPr algn="l">
              <a:buFont typeface="Wingdings" panose="05000000000000000000" pitchFamily="2" charset="2"/>
              <a:buChar char="v"/>
            </a:pPr>
            <a:r>
              <a:rPr lang="en-US" sz="2400" b="0" i="0" u="none" strike="noStrike" baseline="0" dirty="0">
                <a:solidFill>
                  <a:srgbClr val="000000"/>
                </a:solidFill>
                <a:latin typeface="Arial" panose="020B0604020202020204" pitchFamily="34" charset="0"/>
              </a:rPr>
              <a:t>Pseudocode programs are not executed on computers. Rather, they merely help you "think out“ a program before attempting to write it in a programming language such as C++.</a:t>
            </a:r>
          </a:p>
        </p:txBody>
      </p:sp>
    </p:spTree>
    <p:extLst>
      <p:ext uri="{BB962C8B-B14F-4D97-AF65-F5344CB8AC3E}">
        <p14:creationId xmlns:p14="http://schemas.microsoft.com/office/powerpoint/2010/main" val="266623497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574</TotalTime>
  <Words>2570</Words>
  <Application>Microsoft Office PowerPoint</Application>
  <PresentationFormat>Widescreen</PresentationFormat>
  <Paragraphs>246</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Calibri</vt:lpstr>
      <vt:lpstr>Calibri Light</vt:lpstr>
      <vt:lpstr>Corbel</vt:lpstr>
      <vt:lpstr>Times New Roman</vt:lpstr>
      <vt:lpstr>Wingdings</vt:lpstr>
      <vt:lpstr>Wingdings 2</vt:lpstr>
      <vt:lpstr>Retrospect</vt:lpstr>
      <vt:lpstr>ALGORITHMS</vt:lpstr>
      <vt:lpstr>ALGORITHMS</vt:lpstr>
      <vt:lpstr>Algorithm</vt:lpstr>
      <vt:lpstr>Algorithms</vt:lpstr>
      <vt:lpstr>Algorithm:</vt:lpstr>
      <vt:lpstr>Algorithm:</vt:lpstr>
      <vt:lpstr>METHODS OF SPECIFYING ALGORITHM</vt:lpstr>
      <vt:lpstr>PowerPoint Presentation</vt:lpstr>
      <vt:lpstr>Pseudocode</vt:lpstr>
      <vt:lpstr>Structure of a computer solution</vt:lpstr>
      <vt:lpstr>Structure of a computer solution</vt:lpstr>
      <vt:lpstr>Variables</vt:lpstr>
      <vt:lpstr>How to write computer solutions</vt:lpstr>
      <vt:lpstr>How to write computer solutions</vt:lpstr>
      <vt:lpstr>How to write computer solutions</vt:lpstr>
      <vt:lpstr>How to write computer solutions</vt:lpstr>
      <vt:lpstr>How to write computer solutions</vt:lpstr>
      <vt:lpstr>Rules for writing pseudocode</vt:lpstr>
      <vt:lpstr>Rules for writing pseudocode</vt:lpstr>
      <vt:lpstr>Example: Computer solution for finding sum of three numbers</vt:lpstr>
      <vt:lpstr>Adding three numbers: example using pseudocode</vt:lpstr>
      <vt:lpstr>Adding four numbers: example using pseudocode</vt:lpstr>
      <vt:lpstr>Exercise 1</vt:lpstr>
      <vt:lpstr>Exercise 2</vt:lpstr>
      <vt:lpstr>Exercise 3</vt:lpstr>
      <vt:lpstr>Exercise 4</vt:lpstr>
      <vt:lpstr>Example: Write a computer solution in pseudocode to find the average of N numbers</vt:lpstr>
      <vt:lpstr>Example: Write a computer solution in pseudocode to find the average of N numbers </vt:lpstr>
      <vt:lpstr>Analysis of the problem: Write a computer solution in pseudocode to find the average of N numbers</vt:lpstr>
      <vt:lpstr>Analysis of the problem: Write a computer solution in pseudocode to find the average of N numbers</vt:lpstr>
      <vt:lpstr>Analysis of the problem: Write a computer solution in pseudocode to find the average of N numbers</vt:lpstr>
      <vt:lpstr>Analysis of the problem: Write a computer solution in pseudocode to find the average of N numbers</vt:lpstr>
      <vt:lpstr>Analysis of the problem: Write a computer solution in pseudocode to find the average of N numbers</vt:lpstr>
      <vt:lpstr>Analysis of the problem: Write a computer solution in pseudocode to find the average of N numbers</vt:lpstr>
      <vt:lpstr>FINAL PSEUDOCODE SOLUTION: Write a computer solution in pseudocode to find the average of N numbers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Pseudocode</dc:title>
  <dc:creator>ROSY</dc:creator>
  <cp:lastModifiedBy>Rose-Mary Owusuaa Mensah Gyening</cp:lastModifiedBy>
  <cp:revision>93</cp:revision>
  <dcterms:created xsi:type="dcterms:W3CDTF">2021-06-20T11:07:29Z</dcterms:created>
  <dcterms:modified xsi:type="dcterms:W3CDTF">2023-06-06T08:33:45Z</dcterms:modified>
</cp:coreProperties>
</file>